
<file path=[Content_Types].xml><?xml version="1.0" encoding="utf-8"?>
<Types xmlns="http://schemas.openxmlformats.org/package/2006/content-types">
  <Default Extension="png" ContentType="image/png"/>
  <Default Extension="emf" ContentType="image/x-emf"/>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0" r:id="rId4"/>
  </p:sldMasterIdLst>
  <p:notesMasterIdLst>
    <p:notesMasterId r:id="rId33"/>
  </p:notesMasterIdLst>
  <p:handoutMasterIdLst>
    <p:handoutMasterId r:id="rId34"/>
  </p:handoutMasterIdLst>
  <p:sldIdLst>
    <p:sldId id="256" r:id="rId5"/>
    <p:sldId id="267" r:id="rId6"/>
    <p:sldId id="266" r:id="rId7"/>
    <p:sldId id="265" r:id="rId8"/>
    <p:sldId id="293" r:id="rId9"/>
    <p:sldId id="275" r:id="rId10"/>
    <p:sldId id="288" r:id="rId11"/>
    <p:sldId id="310" r:id="rId12"/>
    <p:sldId id="296" r:id="rId13"/>
    <p:sldId id="294" r:id="rId14"/>
    <p:sldId id="270" r:id="rId15"/>
    <p:sldId id="306" r:id="rId16"/>
    <p:sldId id="282" r:id="rId17"/>
    <p:sldId id="268" r:id="rId18"/>
    <p:sldId id="308" r:id="rId19"/>
    <p:sldId id="309" r:id="rId20"/>
    <p:sldId id="307" r:id="rId21"/>
    <p:sldId id="295" r:id="rId22"/>
    <p:sldId id="297" r:id="rId23"/>
    <p:sldId id="298" r:id="rId24"/>
    <p:sldId id="300" r:id="rId25"/>
    <p:sldId id="301" r:id="rId26"/>
    <p:sldId id="299" r:id="rId27"/>
    <p:sldId id="302" r:id="rId28"/>
    <p:sldId id="304" r:id="rId29"/>
    <p:sldId id="305" r:id="rId30"/>
    <p:sldId id="311" r:id="rId31"/>
    <p:sldId id="280"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44">
          <p15:clr>
            <a:srgbClr val="A4A3A4"/>
          </p15:clr>
        </p15:guide>
        <p15:guide id="3" orient="horz" pos="864">
          <p15:clr>
            <a:srgbClr val="A4A3A4"/>
          </p15:clr>
        </p15:guide>
        <p15:guide id="4" orient="horz" pos="4080">
          <p15:clr>
            <a:srgbClr val="A4A3A4"/>
          </p15:clr>
        </p15:guide>
        <p15:guide id="5" orient="horz" pos="3888">
          <p15:clr>
            <a:srgbClr val="A4A3A4"/>
          </p15:clr>
        </p15:guide>
        <p15:guide id="6" orient="horz" pos="629">
          <p15:clr>
            <a:srgbClr val="A4A3A4"/>
          </p15:clr>
        </p15:guide>
        <p15:guide id="7" orient="horz" pos="647">
          <p15:clr>
            <a:srgbClr val="A4A3A4"/>
          </p15:clr>
        </p15:guide>
        <p15:guide id="8" pos="2880">
          <p15:clr>
            <a:srgbClr val="A4A3A4"/>
          </p15:clr>
        </p15:guide>
        <p15:guide id="9" pos="4128">
          <p15:clr>
            <a:srgbClr val="A4A3A4"/>
          </p15:clr>
        </p15:guide>
        <p15:guide id="10" pos="404">
          <p15:clr>
            <a:srgbClr val="A4A3A4"/>
          </p15:clr>
        </p15:guide>
        <p15:guide id="11" pos="467">
          <p15:clr>
            <a:srgbClr val="A4A3A4"/>
          </p15:clr>
        </p15:guide>
        <p15:guide id="12" pos="4344">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DA1"/>
    <a:srgbClr val="FFD00D"/>
    <a:srgbClr val="FF5F0E"/>
    <a:srgbClr val="0D880B"/>
    <a:srgbClr val="196ECF"/>
    <a:srgbClr val="E91B18"/>
    <a:srgbClr val="8C9599"/>
    <a:srgbClr val="444444"/>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2750" autoAdjust="0"/>
  </p:normalViewPr>
  <p:slideViewPr>
    <p:cSldViewPr snapToGrid="0" showGuides="1">
      <p:cViewPr varScale="1">
        <p:scale>
          <a:sx n="88" d="100"/>
          <a:sy n="88" d="100"/>
        </p:scale>
        <p:origin x="1334" y="62"/>
      </p:cViewPr>
      <p:guideLst>
        <p:guide orient="horz" pos="2160"/>
        <p:guide orient="horz" pos="144"/>
        <p:guide orient="horz" pos="864"/>
        <p:guide orient="horz" pos="4080"/>
        <p:guide orient="horz" pos="3888"/>
        <p:guide orient="horz" pos="629"/>
        <p:guide orient="horz" pos="647"/>
        <p:guide pos="2880"/>
        <p:guide pos="4128"/>
        <p:guide pos="404"/>
        <p:guide pos="467"/>
        <p:guide pos="4344"/>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p:scale>
          <a:sx n="150" d="100"/>
          <a:sy n="150" d="100"/>
        </p:scale>
        <p:origin x="-58" y="-5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diagrams/_rels/data2.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png"/></Relationships>
</file>

<file path=ppt/diagrams/_rels/drawing2.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png"/></Relationships>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B238EC5-17E3-4CF0-B0A5-919CE145C414}" type="doc">
      <dgm:prSet loTypeId="urn:microsoft.com/office/officeart/2005/8/layout/matrix3" loCatId="matrix" qsTypeId="urn:microsoft.com/office/officeart/2005/8/quickstyle/simple1" qsCatId="simple" csTypeId="urn:microsoft.com/office/officeart/2005/8/colors/accent3_1" csCatId="accent3" phldr="1"/>
      <dgm:spPr/>
      <dgm:t>
        <a:bodyPr/>
        <a:lstStyle/>
        <a:p>
          <a:endParaRPr lang="en-US"/>
        </a:p>
      </dgm:t>
    </dgm:pt>
    <dgm:pt modelId="{D57C2741-A11D-4170-BF16-C303EA5EB303}">
      <dgm:prSet phldrT="[Text]"/>
      <dgm:spPr/>
      <dgm:t>
        <a:bodyPr/>
        <a:lstStyle/>
        <a:p>
          <a:r>
            <a:rPr lang="en-US" dirty="0" smtClean="0"/>
            <a:t> </a:t>
          </a:r>
          <a:endParaRPr lang="en-US" dirty="0"/>
        </a:p>
      </dgm:t>
      <dgm:extLst>
        <a:ext uri="{E40237B7-FDA0-4F09-8148-C483321AD2D9}">
          <dgm14:cNvPr xmlns:dgm14="http://schemas.microsoft.com/office/drawing/2010/diagram" id="0" name="" descr="Face with eyes circled with text that says Visual" title="eyes"/>
        </a:ext>
      </dgm:extLst>
    </dgm:pt>
    <dgm:pt modelId="{C9688E28-6895-4E4B-9970-C6C10D18C704}" type="parTrans" cxnId="{AA9DFBDF-BC5C-43EA-9A21-D98564269654}">
      <dgm:prSet/>
      <dgm:spPr/>
      <dgm:t>
        <a:bodyPr/>
        <a:lstStyle/>
        <a:p>
          <a:endParaRPr lang="en-US"/>
        </a:p>
      </dgm:t>
    </dgm:pt>
    <dgm:pt modelId="{F2BF173B-3F42-4CFC-9AB2-CF51B28BB3F1}" type="sibTrans" cxnId="{AA9DFBDF-BC5C-43EA-9A21-D98564269654}">
      <dgm:prSet/>
      <dgm:spPr/>
      <dgm:t>
        <a:bodyPr/>
        <a:lstStyle/>
        <a:p>
          <a:endParaRPr lang="en-US"/>
        </a:p>
      </dgm:t>
    </dgm:pt>
    <dgm:pt modelId="{09DC51BE-C730-44FC-953D-C8397797D95E}">
      <dgm:prSet phldrT="[Text]"/>
      <dgm:spPr/>
      <dgm:t>
        <a:bodyPr/>
        <a:lstStyle/>
        <a:p>
          <a:r>
            <a:rPr lang="en-US" dirty="0" smtClean="0"/>
            <a:t> </a:t>
          </a:r>
          <a:endParaRPr lang="en-US" dirty="0"/>
        </a:p>
      </dgm:t>
      <dgm:extLst>
        <a:ext uri="{E40237B7-FDA0-4F09-8148-C483321AD2D9}">
          <dgm14:cNvPr xmlns:dgm14="http://schemas.microsoft.com/office/drawing/2010/diagram" id="0" name="" descr="Picture of an ear with sound waves.  " title="auditory"/>
        </a:ext>
      </dgm:extLst>
    </dgm:pt>
    <dgm:pt modelId="{672B5E7F-ABF7-48B3-AC17-86993C536ED1}" type="parTrans" cxnId="{38728746-A9B2-4168-A546-7A8E8B90D061}">
      <dgm:prSet/>
      <dgm:spPr/>
      <dgm:t>
        <a:bodyPr/>
        <a:lstStyle/>
        <a:p>
          <a:endParaRPr lang="en-US"/>
        </a:p>
      </dgm:t>
    </dgm:pt>
    <dgm:pt modelId="{F4D9634E-4722-4811-8496-D49587308C7C}" type="sibTrans" cxnId="{38728746-A9B2-4168-A546-7A8E8B90D061}">
      <dgm:prSet/>
      <dgm:spPr/>
      <dgm:t>
        <a:bodyPr/>
        <a:lstStyle/>
        <a:p>
          <a:endParaRPr lang="en-US"/>
        </a:p>
      </dgm:t>
    </dgm:pt>
    <dgm:pt modelId="{6BB49E3C-B5CD-4C1E-9BB7-0F9DA74928A3}">
      <dgm:prSet phldrT="[Text]"/>
      <dgm:spPr/>
      <dgm:t>
        <a:bodyPr/>
        <a:lstStyle/>
        <a:p>
          <a:r>
            <a:rPr lang="en-US" dirty="0" smtClean="0"/>
            <a:t> </a:t>
          </a:r>
          <a:endParaRPr lang="en-US" dirty="0"/>
        </a:p>
      </dgm:t>
      <dgm:extLst>
        <a:ext uri="{E40237B7-FDA0-4F09-8148-C483321AD2D9}">
          <dgm14:cNvPr xmlns:dgm14="http://schemas.microsoft.com/office/drawing/2010/diagram" id="0" name="" descr="Picture of 2 hands, with statement that says Dexterity" title="Dexterity"/>
        </a:ext>
      </dgm:extLst>
    </dgm:pt>
    <dgm:pt modelId="{425FC8E9-7542-4948-906C-C6F8DED898A0}" type="parTrans" cxnId="{FB4C85CB-5DA3-4BB9-8795-3070BF4F4BDA}">
      <dgm:prSet/>
      <dgm:spPr/>
      <dgm:t>
        <a:bodyPr/>
        <a:lstStyle/>
        <a:p>
          <a:endParaRPr lang="en-US"/>
        </a:p>
      </dgm:t>
    </dgm:pt>
    <dgm:pt modelId="{470539CD-0641-4FB7-8B4C-1904FA6A87DC}" type="sibTrans" cxnId="{FB4C85CB-5DA3-4BB9-8795-3070BF4F4BDA}">
      <dgm:prSet/>
      <dgm:spPr/>
      <dgm:t>
        <a:bodyPr/>
        <a:lstStyle/>
        <a:p>
          <a:endParaRPr lang="en-US"/>
        </a:p>
      </dgm:t>
    </dgm:pt>
    <dgm:pt modelId="{FC9B5B9D-6C95-4373-B859-914F2ED09DC0}">
      <dgm:prSet phldrT="[Text]"/>
      <dgm:spPr/>
      <dgm:t>
        <a:bodyPr/>
        <a:lstStyle/>
        <a:p>
          <a:r>
            <a:rPr lang="en-US" dirty="0" smtClean="0"/>
            <a:t> </a:t>
          </a:r>
          <a:endParaRPr lang="en-US" dirty="0"/>
        </a:p>
      </dgm:t>
      <dgm:extLst>
        <a:ext uri="{E40237B7-FDA0-4F09-8148-C483321AD2D9}">
          <dgm14:cNvPr xmlns:dgm14="http://schemas.microsoft.com/office/drawing/2010/diagram" id="0" name="" descr="Picture of a Brain with word Cognitive." title="Coginitive"/>
        </a:ext>
      </dgm:extLst>
    </dgm:pt>
    <dgm:pt modelId="{0B702B3B-F2C5-480C-87EC-71768AA08947}" type="parTrans" cxnId="{639CAFC0-C782-488B-AA8C-3E636AFC61BF}">
      <dgm:prSet/>
      <dgm:spPr/>
      <dgm:t>
        <a:bodyPr/>
        <a:lstStyle/>
        <a:p>
          <a:endParaRPr lang="en-US"/>
        </a:p>
      </dgm:t>
    </dgm:pt>
    <dgm:pt modelId="{4ABC0A06-8EE3-46BD-8422-48F75CD07437}" type="sibTrans" cxnId="{639CAFC0-C782-488B-AA8C-3E636AFC61BF}">
      <dgm:prSet/>
      <dgm:spPr/>
      <dgm:t>
        <a:bodyPr/>
        <a:lstStyle/>
        <a:p>
          <a:endParaRPr lang="en-US"/>
        </a:p>
      </dgm:t>
    </dgm:pt>
    <dgm:pt modelId="{6C43440F-FFD3-4088-B21F-18C0638EA9FB}" type="pres">
      <dgm:prSet presAssocID="{FB238EC5-17E3-4CF0-B0A5-919CE145C414}" presName="matrix" presStyleCnt="0">
        <dgm:presLayoutVars>
          <dgm:chMax val="1"/>
          <dgm:dir/>
          <dgm:resizeHandles val="exact"/>
        </dgm:presLayoutVars>
      </dgm:prSet>
      <dgm:spPr/>
      <dgm:t>
        <a:bodyPr/>
        <a:lstStyle/>
        <a:p>
          <a:endParaRPr lang="en-US"/>
        </a:p>
      </dgm:t>
    </dgm:pt>
    <dgm:pt modelId="{706E25AC-C104-45AF-911F-1C0745D7B1DE}" type="pres">
      <dgm:prSet presAssocID="{FB238EC5-17E3-4CF0-B0A5-919CE145C414}" presName="diamond" presStyleLbl="bgShp" presStyleIdx="0" presStyleCnt="1" custLinFactNeighborX="-56" custLinFactNeighborY="-2114"/>
      <dgm:spPr>
        <a:solidFill>
          <a:srgbClr val="FFFFFF"/>
        </a:solidFill>
      </dgm:spPr>
    </dgm:pt>
    <dgm:pt modelId="{0F85FF96-167E-40A9-B5EA-F75DE0305E87}" type="pres">
      <dgm:prSet presAssocID="{FB238EC5-17E3-4CF0-B0A5-919CE145C414}" presName="quad1" presStyleLbl="node1" presStyleIdx="0" presStyleCnt="4">
        <dgm:presLayoutVars>
          <dgm:chMax val="0"/>
          <dgm:chPref val="0"/>
          <dgm:bulletEnabled val="1"/>
        </dgm:presLayoutVars>
      </dgm:prSet>
      <dgm:spPr/>
      <dgm:t>
        <a:bodyPr/>
        <a:lstStyle/>
        <a:p>
          <a:endParaRPr lang="en-US"/>
        </a:p>
      </dgm:t>
    </dgm:pt>
    <dgm:pt modelId="{DAAAABEB-3E79-4D19-8C58-3D927B8D3131}" type="pres">
      <dgm:prSet presAssocID="{FB238EC5-17E3-4CF0-B0A5-919CE145C414}" presName="quad2" presStyleLbl="node1" presStyleIdx="1" presStyleCnt="4">
        <dgm:presLayoutVars>
          <dgm:chMax val="0"/>
          <dgm:chPref val="0"/>
          <dgm:bulletEnabled val="1"/>
        </dgm:presLayoutVars>
      </dgm:prSet>
      <dgm:spPr/>
      <dgm:t>
        <a:bodyPr/>
        <a:lstStyle/>
        <a:p>
          <a:endParaRPr lang="en-US"/>
        </a:p>
      </dgm:t>
    </dgm:pt>
    <dgm:pt modelId="{E717A717-8596-4102-9B2A-0D82F2396E8F}" type="pres">
      <dgm:prSet presAssocID="{FB238EC5-17E3-4CF0-B0A5-919CE145C414}" presName="quad3" presStyleLbl="node1" presStyleIdx="2" presStyleCnt="4">
        <dgm:presLayoutVars>
          <dgm:chMax val="0"/>
          <dgm:chPref val="0"/>
          <dgm:bulletEnabled val="1"/>
        </dgm:presLayoutVars>
      </dgm:prSet>
      <dgm:spPr/>
      <dgm:t>
        <a:bodyPr/>
        <a:lstStyle/>
        <a:p>
          <a:endParaRPr lang="en-US"/>
        </a:p>
      </dgm:t>
    </dgm:pt>
    <dgm:pt modelId="{CD27893C-DB13-44D6-AB98-ADB45487191D}" type="pres">
      <dgm:prSet presAssocID="{FB238EC5-17E3-4CF0-B0A5-919CE145C414}" presName="quad4" presStyleLbl="node1" presStyleIdx="3" presStyleCnt="4">
        <dgm:presLayoutVars>
          <dgm:chMax val="0"/>
          <dgm:chPref val="0"/>
          <dgm:bulletEnabled val="1"/>
        </dgm:presLayoutVars>
      </dgm:prSet>
      <dgm:spPr/>
      <dgm:t>
        <a:bodyPr/>
        <a:lstStyle/>
        <a:p>
          <a:endParaRPr lang="en-US"/>
        </a:p>
      </dgm:t>
    </dgm:pt>
  </dgm:ptLst>
  <dgm:cxnLst>
    <dgm:cxn modelId="{AA9DFBDF-BC5C-43EA-9A21-D98564269654}" srcId="{FB238EC5-17E3-4CF0-B0A5-919CE145C414}" destId="{D57C2741-A11D-4170-BF16-C303EA5EB303}" srcOrd="0" destOrd="0" parTransId="{C9688E28-6895-4E4B-9970-C6C10D18C704}" sibTransId="{F2BF173B-3F42-4CFC-9AB2-CF51B28BB3F1}"/>
    <dgm:cxn modelId="{38728746-A9B2-4168-A546-7A8E8B90D061}" srcId="{FB238EC5-17E3-4CF0-B0A5-919CE145C414}" destId="{09DC51BE-C730-44FC-953D-C8397797D95E}" srcOrd="1" destOrd="0" parTransId="{672B5E7F-ABF7-48B3-AC17-86993C536ED1}" sibTransId="{F4D9634E-4722-4811-8496-D49587308C7C}"/>
    <dgm:cxn modelId="{639CAFC0-C782-488B-AA8C-3E636AFC61BF}" srcId="{FB238EC5-17E3-4CF0-B0A5-919CE145C414}" destId="{FC9B5B9D-6C95-4373-B859-914F2ED09DC0}" srcOrd="3" destOrd="0" parTransId="{0B702B3B-F2C5-480C-87EC-71768AA08947}" sibTransId="{4ABC0A06-8EE3-46BD-8422-48F75CD07437}"/>
    <dgm:cxn modelId="{3201310C-2643-4844-8F5D-BB541640AA66}" type="presOf" srcId="{09DC51BE-C730-44FC-953D-C8397797D95E}" destId="{DAAAABEB-3E79-4D19-8C58-3D927B8D3131}" srcOrd="0" destOrd="0" presId="urn:microsoft.com/office/officeart/2005/8/layout/matrix3"/>
    <dgm:cxn modelId="{E14CBD06-0D0F-41B2-A5A2-1D6EC58D1DD2}" type="presOf" srcId="{6BB49E3C-B5CD-4C1E-9BB7-0F9DA74928A3}" destId="{E717A717-8596-4102-9B2A-0D82F2396E8F}" srcOrd="0" destOrd="0" presId="urn:microsoft.com/office/officeart/2005/8/layout/matrix3"/>
    <dgm:cxn modelId="{7D4D80E7-9D2F-4EEC-A06A-225C9C67F0AC}" type="presOf" srcId="{FB238EC5-17E3-4CF0-B0A5-919CE145C414}" destId="{6C43440F-FFD3-4088-B21F-18C0638EA9FB}" srcOrd="0" destOrd="0" presId="urn:microsoft.com/office/officeart/2005/8/layout/matrix3"/>
    <dgm:cxn modelId="{FB4C85CB-5DA3-4BB9-8795-3070BF4F4BDA}" srcId="{FB238EC5-17E3-4CF0-B0A5-919CE145C414}" destId="{6BB49E3C-B5CD-4C1E-9BB7-0F9DA74928A3}" srcOrd="2" destOrd="0" parTransId="{425FC8E9-7542-4948-906C-C6F8DED898A0}" sibTransId="{470539CD-0641-4FB7-8B4C-1904FA6A87DC}"/>
    <dgm:cxn modelId="{14FEC15E-4175-442A-880A-BD3B6CDB19BC}" type="presOf" srcId="{FC9B5B9D-6C95-4373-B859-914F2ED09DC0}" destId="{CD27893C-DB13-44D6-AB98-ADB45487191D}" srcOrd="0" destOrd="0" presId="urn:microsoft.com/office/officeart/2005/8/layout/matrix3"/>
    <dgm:cxn modelId="{DA26EA94-13A3-482B-BA09-99360279E981}" type="presOf" srcId="{D57C2741-A11D-4170-BF16-C303EA5EB303}" destId="{0F85FF96-167E-40A9-B5EA-F75DE0305E87}" srcOrd="0" destOrd="0" presId="urn:microsoft.com/office/officeart/2005/8/layout/matrix3"/>
    <dgm:cxn modelId="{4BFF6872-6ED6-47B0-83F6-198430E793CF}" type="presParOf" srcId="{6C43440F-FFD3-4088-B21F-18C0638EA9FB}" destId="{706E25AC-C104-45AF-911F-1C0745D7B1DE}" srcOrd="0" destOrd="0" presId="urn:microsoft.com/office/officeart/2005/8/layout/matrix3"/>
    <dgm:cxn modelId="{E2231D48-5D23-41AF-B4AF-02CDEEEBF3C0}" type="presParOf" srcId="{6C43440F-FFD3-4088-B21F-18C0638EA9FB}" destId="{0F85FF96-167E-40A9-B5EA-F75DE0305E87}" srcOrd="1" destOrd="0" presId="urn:microsoft.com/office/officeart/2005/8/layout/matrix3"/>
    <dgm:cxn modelId="{F2F8308B-A6E7-4627-AA6B-4A4E68379A06}" type="presParOf" srcId="{6C43440F-FFD3-4088-B21F-18C0638EA9FB}" destId="{DAAAABEB-3E79-4D19-8C58-3D927B8D3131}" srcOrd="2" destOrd="0" presId="urn:microsoft.com/office/officeart/2005/8/layout/matrix3"/>
    <dgm:cxn modelId="{C392EAF2-42BD-4A35-B60C-40E1B20ABA18}" type="presParOf" srcId="{6C43440F-FFD3-4088-B21F-18C0638EA9FB}" destId="{E717A717-8596-4102-9B2A-0D82F2396E8F}" srcOrd="3" destOrd="0" presId="urn:microsoft.com/office/officeart/2005/8/layout/matrix3"/>
    <dgm:cxn modelId="{8804196E-3AA6-4A57-9AEA-5A4CD6D722BD}" type="presParOf" srcId="{6C43440F-FFD3-4088-B21F-18C0638EA9FB}" destId="{CD27893C-DB13-44D6-AB98-ADB45487191D}"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90E7B13-3399-4BA5-B72C-17150347364D}" type="doc">
      <dgm:prSet loTypeId="urn:microsoft.com/office/officeart/2011/layout/RadialPictureList" loCatId="picture" qsTypeId="urn:microsoft.com/office/officeart/2005/8/quickstyle/3d5" qsCatId="3D" csTypeId="urn:microsoft.com/office/officeart/2005/8/colors/accent1_2" csCatId="accent1" phldr="1"/>
      <dgm:spPr/>
      <dgm:t>
        <a:bodyPr/>
        <a:lstStyle/>
        <a:p>
          <a:endParaRPr lang="en-US"/>
        </a:p>
      </dgm:t>
    </dgm:pt>
    <dgm:pt modelId="{55D2C5C8-7828-4156-B9EB-B518F804A321}">
      <dgm:prSet phldrT="[Text]"/>
      <dgm:spPr/>
      <dgm:t>
        <a:bodyPr/>
        <a:lstStyle/>
        <a:p>
          <a:r>
            <a:rPr lang="en-US" dirty="0" smtClean="0"/>
            <a:t>ADA</a:t>
          </a:r>
          <a:endParaRPr lang="en-US" dirty="0"/>
        </a:p>
      </dgm:t>
      <dgm:extLst>
        <a:ext uri="{E40237B7-FDA0-4F09-8148-C483321AD2D9}">
          <dgm14:cNvPr xmlns:dgm14="http://schemas.microsoft.com/office/drawing/2010/diagram" id="0" name="" descr="Circle with ADA written in the middle"/>
        </a:ext>
      </dgm:extLst>
    </dgm:pt>
    <dgm:pt modelId="{1FB193E1-B664-4FDF-BD3F-FE27BF0A7EC1}" type="parTrans" cxnId="{9A165720-3A76-4E01-A839-74F58D043453}">
      <dgm:prSet/>
      <dgm:spPr/>
      <dgm:t>
        <a:bodyPr/>
        <a:lstStyle/>
        <a:p>
          <a:endParaRPr lang="en-US"/>
        </a:p>
      </dgm:t>
    </dgm:pt>
    <dgm:pt modelId="{16A27B37-EC7A-443C-9F1F-BBD4401724D5}" type="sibTrans" cxnId="{9A165720-3A76-4E01-A839-74F58D043453}">
      <dgm:prSet/>
      <dgm:spPr/>
      <dgm:t>
        <a:bodyPr/>
        <a:lstStyle/>
        <a:p>
          <a:endParaRPr lang="en-US"/>
        </a:p>
      </dgm:t>
    </dgm:pt>
    <dgm:pt modelId="{5EC8E6D1-BBF0-4413-BE33-55902388537B}">
      <dgm:prSet phldrT="[Text]"/>
      <dgm:spPr/>
      <dgm:t>
        <a:bodyPr/>
        <a:lstStyle/>
        <a:p>
          <a:r>
            <a:rPr lang="en-US" dirty="0" smtClean="0">
              <a:solidFill>
                <a:srgbClr val="003DA1"/>
              </a:solidFill>
            </a:rPr>
            <a:t>Section 1557</a:t>
          </a:r>
          <a:endParaRPr lang="en-US" dirty="0">
            <a:solidFill>
              <a:srgbClr val="003DA1"/>
            </a:solidFill>
          </a:endParaRPr>
        </a:p>
      </dgm:t>
      <dgm:extLst>
        <a:ext uri="{E40237B7-FDA0-4F09-8148-C483321AD2D9}">
          <dgm14:cNvPr xmlns:dgm14="http://schemas.microsoft.com/office/drawing/2010/diagram" id="0" name="" descr="Picture of a wheelchair"/>
        </a:ext>
      </dgm:extLst>
    </dgm:pt>
    <dgm:pt modelId="{42FEEB3C-3282-459F-9FC9-FE2F45BAA6DD}" type="parTrans" cxnId="{E9ABE561-47EF-4C18-A374-92D671D9BCFB}">
      <dgm:prSet/>
      <dgm:spPr/>
      <dgm:t>
        <a:bodyPr/>
        <a:lstStyle/>
        <a:p>
          <a:endParaRPr lang="en-US"/>
        </a:p>
      </dgm:t>
    </dgm:pt>
    <dgm:pt modelId="{16764E6B-EBFE-4CC4-9CA5-F8C1A551A978}" type="sibTrans" cxnId="{E9ABE561-47EF-4C18-A374-92D671D9BCFB}">
      <dgm:prSet/>
      <dgm:spPr/>
      <dgm:t>
        <a:bodyPr/>
        <a:lstStyle/>
        <a:p>
          <a:endParaRPr lang="en-US"/>
        </a:p>
      </dgm:t>
    </dgm:pt>
    <dgm:pt modelId="{B3A66779-1C4F-4591-897F-7142BDD08C35}">
      <dgm:prSet phldrT="[Text]"/>
      <dgm:spPr/>
      <dgm:t>
        <a:bodyPr/>
        <a:lstStyle/>
        <a:p>
          <a:pPr algn="ctr"/>
          <a:r>
            <a:rPr lang="en-US" dirty="0" smtClean="0">
              <a:solidFill>
                <a:srgbClr val="003DA1"/>
              </a:solidFill>
            </a:rPr>
            <a:t>Section 508 of the Rehab Act</a:t>
          </a:r>
          <a:endParaRPr lang="en-US" dirty="0">
            <a:solidFill>
              <a:srgbClr val="003DA1"/>
            </a:solidFill>
          </a:endParaRPr>
        </a:p>
      </dgm:t>
    </dgm:pt>
    <dgm:pt modelId="{CC0A71DF-2252-4B02-B201-A2B42CC160E7}" type="parTrans" cxnId="{DDAF98D1-169D-475C-9679-8393F9F79AC7}">
      <dgm:prSet/>
      <dgm:spPr/>
      <dgm:t>
        <a:bodyPr/>
        <a:lstStyle/>
        <a:p>
          <a:endParaRPr lang="en-US"/>
        </a:p>
      </dgm:t>
    </dgm:pt>
    <dgm:pt modelId="{F5841050-9390-4078-A845-456457E892E3}" type="sibTrans" cxnId="{DDAF98D1-169D-475C-9679-8393F9F79AC7}">
      <dgm:prSet/>
      <dgm:spPr/>
      <dgm:t>
        <a:bodyPr/>
        <a:lstStyle/>
        <a:p>
          <a:endParaRPr lang="en-US"/>
        </a:p>
      </dgm:t>
    </dgm:pt>
    <dgm:pt modelId="{3024E4C7-992B-4D77-8E8A-5761BA56E825}">
      <dgm:prSet phldrT="[Text]"/>
      <dgm:spPr/>
      <dgm:t>
        <a:bodyPr/>
        <a:lstStyle/>
        <a:p>
          <a:r>
            <a:rPr lang="en-US" dirty="0" smtClean="0">
              <a:solidFill>
                <a:srgbClr val="003DA1"/>
              </a:solidFill>
            </a:rPr>
            <a:t>Medicaid Managed Care Rule</a:t>
          </a:r>
          <a:endParaRPr lang="en-US" dirty="0">
            <a:solidFill>
              <a:srgbClr val="003DA1"/>
            </a:solidFill>
          </a:endParaRPr>
        </a:p>
      </dgm:t>
    </dgm:pt>
    <dgm:pt modelId="{F0E5BAD1-4126-4D9B-8441-6268F903FE14}" type="parTrans" cxnId="{659C987A-2E59-4AD7-8737-75EC1C1509B6}">
      <dgm:prSet/>
      <dgm:spPr/>
      <dgm:t>
        <a:bodyPr/>
        <a:lstStyle/>
        <a:p>
          <a:endParaRPr lang="en-US"/>
        </a:p>
      </dgm:t>
    </dgm:pt>
    <dgm:pt modelId="{9B596790-D20B-4B1D-A2F6-FA133512AFE0}" type="sibTrans" cxnId="{659C987A-2E59-4AD7-8737-75EC1C1509B6}">
      <dgm:prSet/>
      <dgm:spPr/>
      <dgm:t>
        <a:bodyPr/>
        <a:lstStyle/>
        <a:p>
          <a:endParaRPr lang="en-US"/>
        </a:p>
      </dgm:t>
    </dgm:pt>
    <dgm:pt modelId="{D5696617-1E52-4973-B96A-559FD25152A3}" type="pres">
      <dgm:prSet presAssocID="{590E7B13-3399-4BA5-B72C-17150347364D}" presName="Name0" presStyleCnt="0">
        <dgm:presLayoutVars>
          <dgm:chMax val="1"/>
          <dgm:chPref val="1"/>
          <dgm:dir/>
          <dgm:resizeHandles/>
        </dgm:presLayoutVars>
      </dgm:prSet>
      <dgm:spPr/>
      <dgm:t>
        <a:bodyPr/>
        <a:lstStyle/>
        <a:p>
          <a:endParaRPr lang="en-US"/>
        </a:p>
      </dgm:t>
    </dgm:pt>
    <dgm:pt modelId="{117B0171-2FAD-4E43-89ED-0F1F20CEE2BD}" type="pres">
      <dgm:prSet presAssocID="{55D2C5C8-7828-4156-B9EB-B518F804A321}" presName="Parent" presStyleLbl="node1" presStyleIdx="0" presStyleCnt="2">
        <dgm:presLayoutVars>
          <dgm:chMax val="4"/>
          <dgm:chPref val="3"/>
        </dgm:presLayoutVars>
      </dgm:prSet>
      <dgm:spPr/>
      <dgm:t>
        <a:bodyPr/>
        <a:lstStyle/>
        <a:p>
          <a:endParaRPr lang="en-US"/>
        </a:p>
      </dgm:t>
    </dgm:pt>
    <dgm:pt modelId="{09D39789-8C2F-4519-AB43-8C7F87A8106C}" type="pres">
      <dgm:prSet presAssocID="{5EC8E6D1-BBF0-4413-BE33-55902388537B}" presName="Accent" presStyleLbl="node1" presStyleIdx="1" presStyleCnt="2"/>
      <dgm:spPr/>
    </dgm:pt>
    <dgm:pt modelId="{B8083991-D948-4E43-9ADF-D8B2D4782375}" type="pres">
      <dgm:prSet presAssocID="{5EC8E6D1-BBF0-4413-BE33-55902388537B}" presName="Image1" presStyleLbl="fgImgPlace1" presStyleIdx="0" presStyleCnt="3"/>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extLst>
        <a:ext uri="{E40237B7-FDA0-4F09-8148-C483321AD2D9}">
          <dgm14:cNvPr xmlns:dgm14="http://schemas.microsoft.com/office/drawing/2010/diagram" id="0" name="" descr="picture of a wheelchair"/>
        </a:ext>
      </dgm:extLst>
    </dgm:pt>
    <dgm:pt modelId="{BAE1CEDC-F1C5-425C-BCC5-B0085789A012}" type="pres">
      <dgm:prSet presAssocID="{5EC8E6D1-BBF0-4413-BE33-55902388537B}" presName="Child1" presStyleLbl="revTx" presStyleIdx="0" presStyleCnt="3">
        <dgm:presLayoutVars>
          <dgm:chMax val="0"/>
          <dgm:chPref val="0"/>
          <dgm:bulletEnabled val="1"/>
        </dgm:presLayoutVars>
      </dgm:prSet>
      <dgm:spPr/>
      <dgm:t>
        <a:bodyPr/>
        <a:lstStyle/>
        <a:p>
          <a:endParaRPr lang="en-US"/>
        </a:p>
      </dgm:t>
    </dgm:pt>
    <dgm:pt modelId="{4DFAED23-E85F-4693-8CD2-9AFDE790BF67}" type="pres">
      <dgm:prSet presAssocID="{B3A66779-1C4F-4591-897F-7142BDD08C35}" presName="Image2" presStyleCnt="0"/>
      <dgm:spPr/>
    </dgm:pt>
    <dgm:pt modelId="{20083F00-77E0-4899-A06C-4C1B653AF6B5}" type="pres">
      <dgm:prSet presAssocID="{B3A66779-1C4F-4591-897F-7142BDD08C35}" presName="Image" presStyleLbl="fgImgPlace1" presStyleIdx="1" presStyleCnt="3"/>
      <dgm:spPr>
        <a:blipFill>
          <a:blip xmlns:r="http://schemas.openxmlformats.org/officeDocument/2006/relationships" r:embed="rId2">
            <a:extLst>
              <a:ext uri="{28A0092B-C50C-407E-A947-70E740481C1C}">
                <a14:useLocalDpi xmlns:a14="http://schemas.microsoft.com/office/drawing/2010/main" val="0"/>
              </a:ext>
            </a:extLst>
          </a:blip>
          <a:srcRect/>
          <a:stretch>
            <a:fillRect/>
          </a:stretch>
        </a:blipFill>
      </dgm:spPr>
      <dgm:extLst>
        <a:ext uri="{E40237B7-FDA0-4F09-8148-C483321AD2D9}">
          <dgm14:cNvPr xmlns:dgm14="http://schemas.microsoft.com/office/drawing/2010/diagram" id="0" name="" descr="circle with arrows"/>
        </a:ext>
      </dgm:extLst>
    </dgm:pt>
    <dgm:pt modelId="{57328D80-4CC1-4582-86A9-7D3C1B6EA74C}" type="pres">
      <dgm:prSet presAssocID="{B3A66779-1C4F-4591-897F-7142BDD08C35}" presName="Child2" presStyleLbl="revTx" presStyleIdx="1" presStyleCnt="3">
        <dgm:presLayoutVars>
          <dgm:chMax val="0"/>
          <dgm:chPref val="0"/>
          <dgm:bulletEnabled val="1"/>
        </dgm:presLayoutVars>
      </dgm:prSet>
      <dgm:spPr/>
      <dgm:t>
        <a:bodyPr/>
        <a:lstStyle/>
        <a:p>
          <a:endParaRPr lang="en-US"/>
        </a:p>
      </dgm:t>
    </dgm:pt>
    <dgm:pt modelId="{F22F1021-B273-47D1-9D62-6EC1171C6B0E}" type="pres">
      <dgm:prSet presAssocID="{3024E4C7-992B-4D77-8E8A-5761BA56E825}" presName="Image3" presStyleCnt="0"/>
      <dgm:spPr/>
    </dgm:pt>
    <dgm:pt modelId="{69F29791-05E2-4EE8-9671-3FC73FD650A6}" type="pres">
      <dgm:prSet presAssocID="{3024E4C7-992B-4D77-8E8A-5761BA56E825}" presName="Image" presStyleLbl="fgImgPlace1" presStyleIdx="2" presStyleCnt="3"/>
      <dgm:spPr>
        <a:blipFill>
          <a:blip xmlns:r="http://schemas.openxmlformats.org/officeDocument/2006/relationships" r:embed="rId3">
            <a:extLst>
              <a:ext uri="{28A0092B-C50C-407E-A947-70E740481C1C}">
                <a14:useLocalDpi xmlns:a14="http://schemas.microsoft.com/office/drawing/2010/main" val="0"/>
              </a:ext>
            </a:extLst>
          </a:blip>
          <a:srcRect/>
          <a:stretch>
            <a:fillRect/>
          </a:stretch>
        </a:blipFill>
      </dgm:spPr>
      <dgm:extLst>
        <a:ext uri="{E40237B7-FDA0-4F09-8148-C483321AD2D9}">
          <dgm14:cNvPr xmlns:dgm14="http://schemas.microsoft.com/office/drawing/2010/diagram" id="0" name="" descr="Computer screen"/>
        </a:ext>
      </dgm:extLst>
    </dgm:pt>
    <dgm:pt modelId="{E5D0472F-9865-4FF0-A9E8-B4ED5D27C6B5}" type="pres">
      <dgm:prSet presAssocID="{3024E4C7-992B-4D77-8E8A-5761BA56E825}" presName="Child3" presStyleLbl="revTx" presStyleIdx="2" presStyleCnt="3">
        <dgm:presLayoutVars>
          <dgm:chMax val="0"/>
          <dgm:chPref val="0"/>
          <dgm:bulletEnabled val="1"/>
        </dgm:presLayoutVars>
      </dgm:prSet>
      <dgm:spPr/>
      <dgm:t>
        <a:bodyPr/>
        <a:lstStyle/>
        <a:p>
          <a:endParaRPr lang="en-US"/>
        </a:p>
      </dgm:t>
    </dgm:pt>
  </dgm:ptLst>
  <dgm:cxnLst>
    <dgm:cxn modelId="{9A165720-3A76-4E01-A839-74F58D043453}" srcId="{590E7B13-3399-4BA5-B72C-17150347364D}" destId="{55D2C5C8-7828-4156-B9EB-B518F804A321}" srcOrd="0" destOrd="0" parTransId="{1FB193E1-B664-4FDF-BD3F-FE27BF0A7EC1}" sibTransId="{16A27B37-EC7A-443C-9F1F-BBD4401724D5}"/>
    <dgm:cxn modelId="{E9ABE561-47EF-4C18-A374-92D671D9BCFB}" srcId="{55D2C5C8-7828-4156-B9EB-B518F804A321}" destId="{5EC8E6D1-BBF0-4413-BE33-55902388537B}" srcOrd="0" destOrd="0" parTransId="{42FEEB3C-3282-459F-9FC9-FE2F45BAA6DD}" sibTransId="{16764E6B-EBFE-4CC4-9CA5-F8C1A551A978}"/>
    <dgm:cxn modelId="{63175D7B-C9EF-4122-B4B3-9E9B0E4677E0}" type="presOf" srcId="{3024E4C7-992B-4D77-8E8A-5761BA56E825}" destId="{E5D0472F-9865-4FF0-A9E8-B4ED5D27C6B5}" srcOrd="0" destOrd="0" presId="urn:microsoft.com/office/officeart/2011/layout/RadialPictureList"/>
    <dgm:cxn modelId="{EB6E01D6-59C0-45A6-815E-2CBF09091A3D}" type="presOf" srcId="{5EC8E6D1-BBF0-4413-BE33-55902388537B}" destId="{BAE1CEDC-F1C5-425C-BCC5-B0085789A012}" srcOrd="0" destOrd="0" presId="urn:microsoft.com/office/officeart/2011/layout/RadialPictureList"/>
    <dgm:cxn modelId="{BE047627-D1DC-4563-8A5B-D6F30E56AE43}" type="presOf" srcId="{590E7B13-3399-4BA5-B72C-17150347364D}" destId="{D5696617-1E52-4973-B96A-559FD25152A3}" srcOrd="0" destOrd="0" presId="urn:microsoft.com/office/officeart/2011/layout/RadialPictureList"/>
    <dgm:cxn modelId="{659C987A-2E59-4AD7-8737-75EC1C1509B6}" srcId="{55D2C5C8-7828-4156-B9EB-B518F804A321}" destId="{3024E4C7-992B-4D77-8E8A-5761BA56E825}" srcOrd="2" destOrd="0" parTransId="{F0E5BAD1-4126-4D9B-8441-6268F903FE14}" sibTransId="{9B596790-D20B-4B1D-A2F6-FA133512AFE0}"/>
    <dgm:cxn modelId="{719E68CF-3187-4FD0-8DBA-085DDDE17003}" type="presOf" srcId="{55D2C5C8-7828-4156-B9EB-B518F804A321}" destId="{117B0171-2FAD-4E43-89ED-0F1F20CEE2BD}" srcOrd="0" destOrd="0" presId="urn:microsoft.com/office/officeart/2011/layout/RadialPictureList"/>
    <dgm:cxn modelId="{EA3D630A-796F-45C5-BB6E-DD541D2015BF}" type="presOf" srcId="{B3A66779-1C4F-4591-897F-7142BDD08C35}" destId="{57328D80-4CC1-4582-86A9-7D3C1B6EA74C}" srcOrd="0" destOrd="0" presId="urn:microsoft.com/office/officeart/2011/layout/RadialPictureList"/>
    <dgm:cxn modelId="{DDAF98D1-169D-475C-9679-8393F9F79AC7}" srcId="{55D2C5C8-7828-4156-B9EB-B518F804A321}" destId="{B3A66779-1C4F-4591-897F-7142BDD08C35}" srcOrd="1" destOrd="0" parTransId="{CC0A71DF-2252-4B02-B201-A2B42CC160E7}" sibTransId="{F5841050-9390-4078-A845-456457E892E3}"/>
    <dgm:cxn modelId="{0F018D7E-74E3-45CD-8178-2B392D4874D5}" type="presParOf" srcId="{D5696617-1E52-4973-B96A-559FD25152A3}" destId="{117B0171-2FAD-4E43-89ED-0F1F20CEE2BD}" srcOrd="0" destOrd="0" presId="urn:microsoft.com/office/officeart/2011/layout/RadialPictureList"/>
    <dgm:cxn modelId="{216694A5-CFBE-42E0-AF28-327A170C8BA9}" type="presParOf" srcId="{D5696617-1E52-4973-B96A-559FD25152A3}" destId="{09D39789-8C2F-4519-AB43-8C7F87A8106C}" srcOrd="1" destOrd="0" presId="urn:microsoft.com/office/officeart/2011/layout/RadialPictureList"/>
    <dgm:cxn modelId="{89BB0723-B697-4344-915B-B0AB8A084353}" type="presParOf" srcId="{D5696617-1E52-4973-B96A-559FD25152A3}" destId="{B8083991-D948-4E43-9ADF-D8B2D4782375}" srcOrd="2" destOrd="0" presId="urn:microsoft.com/office/officeart/2011/layout/RadialPictureList"/>
    <dgm:cxn modelId="{91A45F58-2437-4244-9AA0-4BC65F46C2AF}" type="presParOf" srcId="{D5696617-1E52-4973-B96A-559FD25152A3}" destId="{BAE1CEDC-F1C5-425C-BCC5-B0085789A012}" srcOrd="3" destOrd="0" presId="urn:microsoft.com/office/officeart/2011/layout/RadialPictureList"/>
    <dgm:cxn modelId="{4BFB76CE-E0F2-4953-B104-C14A3C49E610}" type="presParOf" srcId="{D5696617-1E52-4973-B96A-559FD25152A3}" destId="{4DFAED23-E85F-4693-8CD2-9AFDE790BF67}" srcOrd="4" destOrd="0" presId="urn:microsoft.com/office/officeart/2011/layout/RadialPictureList"/>
    <dgm:cxn modelId="{3E01E3C5-D16D-4CAF-980E-BD1C6577ADA2}" type="presParOf" srcId="{4DFAED23-E85F-4693-8CD2-9AFDE790BF67}" destId="{20083F00-77E0-4899-A06C-4C1B653AF6B5}" srcOrd="0" destOrd="0" presId="urn:microsoft.com/office/officeart/2011/layout/RadialPictureList"/>
    <dgm:cxn modelId="{3FA3044A-5B32-42B3-94CA-15960627914D}" type="presParOf" srcId="{D5696617-1E52-4973-B96A-559FD25152A3}" destId="{57328D80-4CC1-4582-86A9-7D3C1B6EA74C}" srcOrd="5" destOrd="0" presId="urn:microsoft.com/office/officeart/2011/layout/RadialPictureList"/>
    <dgm:cxn modelId="{A68A0455-A821-4F51-8A04-38C7F9A25BC0}" type="presParOf" srcId="{D5696617-1E52-4973-B96A-559FD25152A3}" destId="{F22F1021-B273-47D1-9D62-6EC1171C6B0E}" srcOrd="6" destOrd="0" presId="urn:microsoft.com/office/officeart/2011/layout/RadialPictureList"/>
    <dgm:cxn modelId="{96FA0937-32E2-44CE-8DA9-5DF47E033195}" type="presParOf" srcId="{F22F1021-B273-47D1-9D62-6EC1171C6B0E}" destId="{69F29791-05E2-4EE8-9671-3FC73FD650A6}" srcOrd="0" destOrd="0" presId="urn:microsoft.com/office/officeart/2011/layout/RadialPictureList"/>
    <dgm:cxn modelId="{9A123C39-F56B-4584-82A4-CA263AFF3763}" type="presParOf" srcId="{D5696617-1E52-4973-B96A-559FD25152A3}" destId="{E5D0472F-9865-4FF0-A9E8-B4ED5D27C6B5}" srcOrd="7" destOrd="0" presId="urn:microsoft.com/office/officeart/2011/layout/RadialPictur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6E25AC-C104-45AF-911F-1C0745D7B1DE}">
      <dsp:nvSpPr>
        <dsp:cNvPr id="0" name=""/>
        <dsp:cNvSpPr/>
      </dsp:nvSpPr>
      <dsp:spPr>
        <a:xfrm>
          <a:off x="0" y="0"/>
          <a:ext cx="4203068" cy="4203068"/>
        </a:xfrm>
        <a:prstGeom prst="diamond">
          <a:avLst/>
        </a:prstGeom>
        <a:solidFill>
          <a:srgbClr val="FFFFFF"/>
        </a:solidFill>
        <a:ln>
          <a:noFill/>
        </a:ln>
        <a:effectLst/>
      </dsp:spPr>
      <dsp:style>
        <a:lnRef idx="0">
          <a:scrgbClr r="0" g="0" b="0"/>
        </a:lnRef>
        <a:fillRef idx="1">
          <a:scrgbClr r="0" g="0" b="0"/>
        </a:fillRef>
        <a:effectRef idx="0">
          <a:scrgbClr r="0" g="0" b="0"/>
        </a:effectRef>
        <a:fontRef idx="minor"/>
      </dsp:style>
    </dsp:sp>
    <dsp:sp modelId="{0F85FF96-167E-40A9-B5EA-F75DE0305E87}">
      <dsp:nvSpPr>
        <dsp:cNvPr id="0" name=""/>
        <dsp:cNvSpPr/>
      </dsp:nvSpPr>
      <dsp:spPr>
        <a:xfrm>
          <a:off x="399291" y="426163"/>
          <a:ext cx="1639196" cy="1639196"/>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en-US" sz="6500" kern="1200" dirty="0" smtClean="0"/>
            <a:t> </a:t>
          </a:r>
          <a:endParaRPr lang="en-US" sz="6500" kern="1200" dirty="0"/>
        </a:p>
      </dsp:txBody>
      <dsp:txXfrm>
        <a:off x="479310" y="506182"/>
        <a:ext cx="1479158" cy="1479158"/>
      </dsp:txXfrm>
    </dsp:sp>
    <dsp:sp modelId="{DAAAABEB-3E79-4D19-8C58-3D927B8D3131}">
      <dsp:nvSpPr>
        <dsp:cNvPr id="0" name=""/>
        <dsp:cNvSpPr/>
      </dsp:nvSpPr>
      <dsp:spPr>
        <a:xfrm>
          <a:off x="2164580" y="426163"/>
          <a:ext cx="1639196" cy="1639196"/>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en-US" sz="6500" kern="1200" dirty="0" smtClean="0"/>
            <a:t> </a:t>
          </a:r>
          <a:endParaRPr lang="en-US" sz="6500" kern="1200" dirty="0"/>
        </a:p>
      </dsp:txBody>
      <dsp:txXfrm>
        <a:off x="2244599" y="506182"/>
        <a:ext cx="1479158" cy="1479158"/>
      </dsp:txXfrm>
    </dsp:sp>
    <dsp:sp modelId="{E717A717-8596-4102-9B2A-0D82F2396E8F}">
      <dsp:nvSpPr>
        <dsp:cNvPr id="0" name=""/>
        <dsp:cNvSpPr/>
      </dsp:nvSpPr>
      <dsp:spPr>
        <a:xfrm>
          <a:off x="399291" y="2191452"/>
          <a:ext cx="1639196" cy="1639196"/>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en-US" sz="6500" kern="1200" dirty="0" smtClean="0"/>
            <a:t> </a:t>
          </a:r>
          <a:endParaRPr lang="en-US" sz="6500" kern="1200" dirty="0"/>
        </a:p>
      </dsp:txBody>
      <dsp:txXfrm>
        <a:off x="479310" y="2271471"/>
        <a:ext cx="1479158" cy="1479158"/>
      </dsp:txXfrm>
    </dsp:sp>
    <dsp:sp modelId="{CD27893C-DB13-44D6-AB98-ADB45487191D}">
      <dsp:nvSpPr>
        <dsp:cNvPr id="0" name=""/>
        <dsp:cNvSpPr/>
      </dsp:nvSpPr>
      <dsp:spPr>
        <a:xfrm>
          <a:off x="2164580" y="2191452"/>
          <a:ext cx="1639196" cy="1639196"/>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en-US" sz="6500" kern="1200" dirty="0" smtClean="0"/>
            <a:t> </a:t>
          </a:r>
          <a:endParaRPr lang="en-US" sz="6500" kern="1200" dirty="0"/>
        </a:p>
      </dsp:txBody>
      <dsp:txXfrm>
        <a:off x="2244599" y="2271471"/>
        <a:ext cx="1479158" cy="14791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7B0171-2FAD-4E43-89ED-0F1F20CEE2BD}">
      <dsp:nvSpPr>
        <dsp:cNvPr id="0" name=""/>
        <dsp:cNvSpPr/>
      </dsp:nvSpPr>
      <dsp:spPr>
        <a:xfrm>
          <a:off x="1052169" y="1700089"/>
          <a:ext cx="2040331" cy="2040432"/>
        </a:xfrm>
        <a:prstGeom prst="ellipse">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3500" tIns="63500" rIns="63500" bIns="63500" numCol="1" spcCol="1270" anchor="ctr" anchorCtr="0">
          <a:noAutofit/>
        </a:bodyPr>
        <a:lstStyle/>
        <a:p>
          <a:pPr lvl="0" algn="ctr" defTabSz="2222500">
            <a:lnSpc>
              <a:spcPct val="90000"/>
            </a:lnSpc>
            <a:spcBef>
              <a:spcPct val="0"/>
            </a:spcBef>
            <a:spcAft>
              <a:spcPct val="35000"/>
            </a:spcAft>
          </a:pPr>
          <a:r>
            <a:rPr lang="en-US" sz="5000" kern="1200" dirty="0" smtClean="0"/>
            <a:t>ADA</a:t>
          </a:r>
          <a:endParaRPr lang="en-US" sz="5000" kern="1200" dirty="0"/>
        </a:p>
      </dsp:txBody>
      <dsp:txXfrm>
        <a:off x="1350969" y="1998903"/>
        <a:ext cx="1442731" cy="1442804"/>
      </dsp:txXfrm>
    </dsp:sp>
    <dsp:sp modelId="{09D39789-8C2F-4519-AB43-8C7F87A8106C}">
      <dsp:nvSpPr>
        <dsp:cNvPr id="0" name=""/>
        <dsp:cNvSpPr/>
      </dsp:nvSpPr>
      <dsp:spPr>
        <a:xfrm>
          <a:off x="0" y="565610"/>
          <a:ext cx="4112971" cy="4287522"/>
        </a:xfrm>
        <a:prstGeom prst="blockArc">
          <a:avLst>
            <a:gd name="adj1" fmla="val 17527788"/>
            <a:gd name="adj2" fmla="val 4119114"/>
            <a:gd name="adj3" fmla="val 5750"/>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B8083991-D948-4E43-9ADF-D8B2D4782375}">
      <dsp:nvSpPr>
        <dsp:cNvPr id="0" name=""/>
        <dsp:cNvSpPr/>
      </dsp:nvSpPr>
      <dsp:spPr>
        <a:xfrm>
          <a:off x="3028492" y="927048"/>
          <a:ext cx="1093012" cy="1093318"/>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a:noFill/>
        </a:ln>
        <a:effectLst/>
        <a:sp3d z="57150" extrusionH="63500" contourW="12700" prstMaterial="matte">
          <a:contourClr>
            <a:schemeClr val="lt1"/>
          </a:contourClr>
        </a:sp3d>
      </dsp:spPr>
      <dsp:style>
        <a:lnRef idx="0">
          <a:scrgbClr r="0" g="0" b="0"/>
        </a:lnRef>
        <a:fillRef idx="1">
          <a:scrgbClr r="0" g="0" b="0"/>
        </a:fillRef>
        <a:effectRef idx="0">
          <a:scrgbClr r="0" g="0" b="0"/>
        </a:effectRef>
        <a:fontRef idx="minor"/>
      </dsp:style>
    </dsp:sp>
    <dsp:sp modelId="{BAE1CEDC-F1C5-425C-BCC5-B0085789A012}">
      <dsp:nvSpPr>
        <dsp:cNvPr id="0" name=""/>
        <dsp:cNvSpPr/>
      </dsp:nvSpPr>
      <dsp:spPr>
        <a:xfrm>
          <a:off x="4204411" y="944627"/>
          <a:ext cx="1463040" cy="1058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l" defTabSz="1022350">
            <a:lnSpc>
              <a:spcPct val="90000"/>
            </a:lnSpc>
            <a:spcBef>
              <a:spcPct val="0"/>
            </a:spcBef>
            <a:spcAft>
              <a:spcPct val="10000"/>
            </a:spcAft>
          </a:pPr>
          <a:r>
            <a:rPr lang="en-US" sz="2300" kern="1200" dirty="0" smtClean="0">
              <a:solidFill>
                <a:srgbClr val="003DA1"/>
              </a:solidFill>
            </a:rPr>
            <a:t>Section 1557</a:t>
          </a:r>
          <a:endParaRPr lang="en-US" sz="2300" kern="1200" dirty="0">
            <a:solidFill>
              <a:srgbClr val="003DA1"/>
            </a:solidFill>
          </a:endParaRPr>
        </a:p>
      </dsp:txBody>
      <dsp:txXfrm>
        <a:off x="4204411" y="944627"/>
        <a:ext cx="1463040" cy="1058160"/>
      </dsp:txXfrm>
    </dsp:sp>
    <dsp:sp modelId="{20083F00-77E0-4899-A06C-4C1B653AF6B5}">
      <dsp:nvSpPr>
        <dsp:cNvPr id="0" name=""/>
        <dsp:cNvSpPr/>
      </dsp:nvSpPr>
      <dsp:spPr>
        <a:xfrm>
          <a:off x="3450945" y="2170859"/>
          <a:ext cx="1093012" cy="1093318"/>
        </a:xfrm>
        <a:prstGeom prst="ellipse">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a:stretch>
        </a:blipFill>
        <a:ln>
          <a:noFill/>
        </a:ln>
        <a:effectLst/>
        <a:sp3d z="57150" extrusionH="63500" contourW="12700" prstMaterial="matte">
          <a:contourClr>
            <a:schemeClr val="lt1"/>
          </a:contourClr>
        </a:sp3d>
      </dsp:spPr>
      <dsp:style>
        <a:lnRef idx="0">
          <a:scrgbClr r="0" g="0" b="0"/>
        </a:lnRef>
        <a:fillRef idx="1">
          <a:scrgbClr r="0" g="0" b="0"/>
        </a:fillRef>
        <a:effectRef idx="0">
          <a:scrgbClr r="0" g="0" b="0"/>
        </a:effectRef>
        <a:fontRef idx="minor"/>
      </dsp:style>
    </dsp:sp>
    <dsp:sp modelId="{57328D80-4CC1-4582-86A9-7D3C1B6EA74C}">
      <dsp:nvSpPr>
        <dsp:cNvPr id="0" name=""/>
        <dsp:cNvSpPr/>
      </dsp:nvSpPr>
      <dsp:spPr>
        <a:xfrm>
          <a:off x="4632960" y="2186294"/>
          <a:ext cx="1463040" cy="1058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10000"/>
            </a:spcAft>
          </a:pPr>
          <a:r>
            <a:rPr lang="en-US" sz="2300" kern="1200" dirty="0" smtClean="0">
              <a:solidFill>
                <a:srgbClr val="003DA1"/>
              </a:solidFill>
            </a:rPr>
            <a:t>Section 508 of the Rehab Act</a:t>
          </a:r>
          <a:endParaRPr lang="en-US" sz="2300" kern="1200" dirty="0">
            <a:solidFill>
              <a:srgbClr val="003DA1"/>
            </a:solidFill>
          </a:endParaRPr>
        </a:p>
      </dsp:txBody>
      <dsp:txXfrm>
        <a:off x="4632960" y="2186294"/>
        <a:ext cx="1463040" cy="1058160"/>
      </dsp:txXfrm>
    </dsp:sp>
    <dsp:sp modelId="{69F29791-05E2-4EE8-9671-3FC73FD650A6}">
      <dsp:nvSpPr>
        <dsp:cNvPr id="0" name=""/>
        <dsp:cNvSpPr/>
      </dsp:nvSpPr>
      <dsp:spPr>
        <a:xfrm>
          <a:off x="3028492" y="3432248"/>
          <a:ext cx="1093012" cy="1093318"/>
        </a:xfrm>
        <a:prstGeom prst="ellipse">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a:stretch>
        </a:blipFill>
        <a:ln>
          <a:noFill/>
        </a:ln>
        <a:effectLst/>
        <a:sp3d z="57150" extrusionH="63500" contourW="12700" prstMaterial="matte">
          <a:contourClr>
            <a:schemeClr val="lt1"/>
          </a:contourClr>
        </a:sp3d>
      </dsp:spPr>
      <dsp:style>
        <a:lnRef idx="0">
          <a:scrgbClr r="0" g="0" b="0"/>
        </a:lnRef>
        <a:fillRef idx="1">
          <a:scrgbClr r="0" g="0" b="0"/>
        </a:fillRef>
        <a:effectRef idx="0">
          <a:scrgbClr r="0" g="0" b="0"/>
        </a:effectRef>
        <a:fontRef idx="minor"/>
      </dsp:style>
    </dsp:sp>
    <dsp:sp modelId="{E5D0472F-9865-4FF0-A9E8-B4ED5D27C6B5}">
      <dsp:nvSpPr>
        <dsp:cNvPr id="0" name=""/>
        <dsp:cNvSpPr/>
      </dsp:nvSpPr>
      <dsp:spPr>
        <a:xfrm>
          <a:off x="4204411" y="3454543"/>
          <a:ext cx="1463040" cy="1058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l" defTabSz="1022350">
            <a:lnSpc>
              <a:spcPct val="90000"/>
            </a:lnSpc>
            <a:spcBef>
              <a:spcPct val="0"/>
            </a:spcBef>
            <a:spcAft>
              <a:spcPct val="10000"/>
            </a:spcAft>
          </a:pPr>
          <a:r>
            <a:rPr lang="en-US" sz="2300" kern="1200" dirty="0" smtClean="0">
              <a:solidFill>
                <a:srgbClr val="003DA1"/>
              </a:solidFill>
            </a:rPr>
            <a:t>Medicaid Managed Care Rule</a:t>
          </a:r>
          <a:endParaRPr lang="en-US" sz="2300" kern="1200" dirty="0">
            <a:solidFill>
              <a:srgbClr val="003DA1"/>
            </a:solidFill>
          </a:endParaRPr>
        </a:p>
      </dsp:txBody>
      <dsp:txXfrm>
        <a:off x="4204411" y="3454543"/>
        <a:ext cx="1463040" cy="1058160"/>
      </dsp:txXfrm>
    </dsp:sp>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11/layout/RadialPictureList">
  <dgm:title val="Radial Picture List"/>
  <dgm:desc val="Use to show relationships to a central idea. The Level 1 shape contains text and all Level 2 shapes contain a picture with corresponding text. Limited to four Level 2 pictures.  Unused pictures do not appear, but remain available if you switch layouts. Works best with a small amount of Level 2 text."/>
  <dgm:catLst>
    <dgm:cat type="picture" pri="2500"/>
    <dgm:cat type="officeonline" pri="2500"/>
  </dgm:catLst>
  <dgm:samp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ampData>
  <dgm:styleData>
    <dgm:dataModel>
      <dgm:ptLst>
        <dgm:pt modelId="0" type="doc"/>
        <dgm:pt modelId="10">
          <dgm:prSet phldr="1"/>
        </dgm:pt>
        <dgm:pt modelId="11">
          <dgm:prSet phldr="1"/>
        </dgm:pt>
        <dgm:pt modelId="12">
          <dgm:prSet phldr="1"/>
        </dgm:pt>
      </dgm:ptLst>
      <dgm:cxnLst>
        <dgm:cxn modelId="1" srcId="0" destId="10" srcOrd="0" destOrd="0"/>
        <dgm:cxn modelId="2" srcId="10" destId="11" srcOrd="0" destOrd="0"/>
        <dgm:cxn modelId="3" srcId="10" destId="12" srcOrd="1"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Lst>
      <dgm:cxnLst>
        <dgm:cxn modelId="1" srcId="0" destId="10" srcOrd="0" destOrd="0"/>
        <dgm:cxn modelId="2" srcId="10" destId="11" srcOrd="0" destOrd="0"/>
        <dgm:cxn modelId="3" srcId="10" destId="12" srcOrd="1" destOrd="0"/>
        <dgm:cxn modelId="4" srcId="10" destId="13" srcOrd="2" destOrd="0"/>
        <dgm:cxn modelId="5" srcId="10" destId="14" srcOrd="3" destOrd="0"/>
      </dgm:cxnLst>
      <dgm:bg/>
      <dgm:whole/>
    </dgm:dataModel>
  </dgm:clrData>
  <dgm:layoutNode name="Name0">
    <dgm:varLst>
      <dgm:chMax val="1"/>
      <dgm:chPref val="1"/>
      <dgm:dir/>
      <dgm:resizeHandles/>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equ" val="1">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l" for="ch" forName="Accent" refType="w" fact="0"/>
              <dgm:constr type="t" for="ch" forName="Accent" refType="h" fact="0"/>
              <dgm:constr type="w" for="ch" forName="Accent" refType="w" fact="0.6747"/>
              <dgm:constr type="h" for="ch" forName="Accent" refType="h"/>
              <dgm:constr type="l" for="ch" forName="Child1" refType="w" fact="0.76"/>
              <dgm:constr type="t" for="ch" forName="Child1" refType="h" fact="0.3739"/>
              <dgm:constr type="w" for="ch" forName="Child1" refType="w" fact="0.24"/>
              <dgm:constr type="h" for="ch" forName="Child1" refType="h" fact="0.255"/>
              <dgm:constr type="l" for="ch" forName="Parent" refType="w" fact="0.1726"/>
              <dgm:constr type="t" for="ch" forName="Parent" refType="h" fact="0.2646"/>
              <dgm:constr type="w" for="ch" forName="Parent" refType="w" fact="0.3347"/>
              <dgm:constr type="h" for="ch" forName="Parent" refType="h" fact="0.4759"/>
              <dgm:constr type="l" for="ch" forName="Image1" refType="w" fact="0.5661"/>
              <dgm:constr type="t" for="ch" forName="Image1" refType="h" fact="0.3744"/>
              <dgm:constr type="w" for="ch" forName="Image1" refType="w" fact="0.1793"/>
              <dgm:constr type="h" for="ch" forName="Image1" refType="h" fact="0.255"/>
            </dgm:constrLst>
          </dgm:if>
          <dgm:if name="Name6" axis="ch ch" ptType="node node" st="1 1" cnt="1 0" func="cnt" op="equ" val="2">
            <dgm:alg type="composite">
              <dgm:param type="ar" val="1.381"/>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 refType="w" fact="0"/>
              <dgm:constr type="t" for="ch" forName="Accent" refType="h" fact="0"/>
              <dgm:constr type="w" for="ch" forName="Accent" refType="w" fact="0.6946"/>
              <dgm:constr type="h" for="ch" forName="Accent" refType="h"/>
              <dgm:constr type="l" for="ch" forName="Parent" refType="w" fact="0.1777"/>
              <dgm:constr type="t" for="ch" forName="Parent" refType="h" fact="0.2646"/>
              <dgm:constr type="w" for="ch" forName="Parent" refType="w" fact="0.3446"/>
              <dgm:constr type="h" for="ch" forName="Parent" refType="h" fact="0.4759"/>
              <dgm:constr type="l" for="ch" forName="Image1" refType="w" fact="0.5531"/>
              <dgm:constr type="t" for="ch" forName="Image1" refType="h" fact="0.1585"/>
              <dgm:constr type="w" for="ch" forName="Image1" refType="w" fact="0.1846"/>
              <dgm:constr type="h" for="ch" forName="Image1" refType="h" fact="0.255"/>
              <dgm:constr type="l" for="ch" forName="Image2" refType="w" fact="0.5531"/>
              <dgm:constr type="t" for="ch" forName="Image2" refType="h" fact="0.5624"/>
              <dgm:constr type="w" for="ch" forName="Image2" refType="w" fact="0.1846"/>
              <dgm:constr type="h" for="ch" forName="Image2" refType="h" fact="0.255"/>
              <dgm:constr type="l" for="ch" forName="Child1" refType="w" fact="0.7529"/>
              <dgm:constr type="t" for="ch" forName="Child1" refType="h" fact="0.1618"/>
              <dgm:constr type="w" for="ch" forName="Child1" refType="w" fact="0.2471"/>
              <dgm:constr type="h" for="ch" forName="Child1" refType="h" fact="0.2468"/>
              <dgm:constr type="l" for="ch" forName="Child2" refType="w" fact="0.7529"/>
              <dgm:constr type="t" for="ch" forName="Child2" refType="h" fact="0.5657"/>
              <dgm:constr type="w" for="ch" forName="Child2" refType="w" fact="0.2471"/>
              <dgm:constr type="h" for="ch" forName="Child2" refType="h" fact="0.2468"/>
            </dgm:constrLst>
          </dgm:if>
          <dgm:if name="Name7" axis="ch ch" ptType="node node" st="1 1" cnt="1 0" func="cnt" op="equ" val="3">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 refType="w" fact="0"/>
              <dgm:constr type="t" for="ch" forName="Accent" refType="h" fact="0"/>
              <dgm:constr type="w" for="ch" forName="Accent" refType="w" fact="0.6747"/>
              <dgm:constr type="h" for="ch" forName="Accent" refType="h"/>
              <dgm:constr type="l" for="ch" forName="Parent" refType="w" fact="0.1726"/>
              <dgm:constr type="t" for="ch" forName="Parent" refType="h" fact="0.2646"/>
              <dgm:constr type="w" for="ch" forName="Parent" refType="w" fact="0.3347"/>
              <dgm:constr type="h" for="ch" forName="Parent" refType="h" fact="0.4759"/>
              <dgm:constr type="l" for="ch" forName="Image1" refType="w" fact="0.4968"/>
              <dgm:constr type="t" for="ch" forName="Image1" refType="h" fact="0.0843"/>
              <dgm:constr type="w" for="ch" forName="Image1" refType="w" fact="0.1793"/>
              <dgm:constr type="h" for="ch" forName="Image1" refType="h" fact="0.255"/>
              <dgm:constr type="l" for="ch" forName="Image2" refType="w" fact="0.5661"/>
              <dgm:constr type="t" for="ch" forName="Image2" refType="h" fact="0.3744"/>
              <dgm:constr type="w" for="ch" forName="Image2" refType="w" fact="0.1793"/>
              <dgm:constr type="h" for="ch" forName="Image2" refType="h" fact="0.255"/>
              <dgm:constr type="l" for="ch" forName="Image3" refType="w" fact="0.4968"/>
              <dgm:constr type="t" for="ch" forName="Image3" refType="h" fact="0.6686"/>
              <dgm:constr type="w" for="ch" forName="Image3" refType="w" fact="0.1793"/>
              <dgm:constr type="h" for="ch" forName="Image3" refType="h" fact="0.255"/>
              <dgm:constr type="l" for="ch" forName="Child1" refType="w" fact="0.6897"/>
              <dgm:constr type="t" for="ch" forName="Child1" refType="h" fact="0.0884"/>
              <dgm:constr type="w" for="ch" forName="Child1" refType="w" fact="0.24"/>
              <dgm:constr type="h" for="ch" forName="Child1" refType="h" fact="0.2468"/>
              <dgm:constr type="l" for="ch" forName="Child2" refType="w" fact="0.76"/>
              <dgm:constr type="t" for="ch" forName="Child2" refType="h" fact="0.378"/>
              <dgm:constr type="w" for="ch" forName="Child2" refType="w" fact="0.24"/>
              <dgm:constr type="h" for="ch" forName="Child2" refType="h" fact="0.2468"/>
              <dgm:constr type="l" for="ch" forName="Child3" refType="w" fact="0.6897"/>
              <dgm:constr type="t" for="ch" forName="Child3" refType="h" fact="0.6738"/>
              <dgm:constr type="w" for="ch" forName="Child3" refType="w" fact="0.24"/>
              <dgm:constr type="h" for="ch" forName="Child3" refType="h" fact="0.2468"/>
            </dgm:constrLst>
          </dgm:if>
          <dgm:else name="Name8">
            <dgm:alg type="composite">
              <dgm:param type="ar" val="1.2852"/>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 refType="w" fact="0"/>
              <dgm:constr type="t" for="ch" forName="Accent" refType="h" fact="0.0361"/>
              <dgm:constr type="w" for="ch" forName="Accent" refType="w" fact="0.6865"/>
              <dgm:constr type="h" for="ch" forName="Accent" refType="h" fact="0.9197"/>
              <dgm:constr type="l" for="ch" forName="Parent" refType="w" fact="0.1756"/>
              <dgm:constr type="t" for="ch" forName="Parent" refType="h" fact="0.2795"/>
              <dgm:constr type="w" for="ch" forName="Parent" refType="w" fact="0.3406"/>
              <dgm:constr type="h" for="ch" forName="Parent" refType="h" fact="0.4377"/>
              <dgm:constr type="l" for="ch" forName="Image1" refType="w" fact="0.425"/>
              <dgm:constr type="t" for="ch" forName="Image1" refType="h" fact="0"/>
              <dgm:constr type="w" for="ch" forName="Image1" refType="w" fact="0.1825"/>
              <dgm:constr type="h" for="ch" forName="Image1" refType="h" fact="0.2345"/>
              <dgm:constr type="l" for="ch" forName="Image2" refType="w" fact="0.5598"/>
              <dgm:constr type="t" for="ch" forName="Image2" refType="h" fact="0.2184"/>
              <dgm:constr type="w" for="ch" forName="Image2" refType="w" fact="0.1825"/>
              <dgm:constr type="h" for="ch" forName="Image2" refType="h" fact="0.2345"/>
              <dgm:constr type="l" for="ch" forName="Image3" refType="w" fact="0.5591"/>
              <dgm:constr type="t" for="ch" forName="Image3" refType="h" fact="0.5395"/>
              <dgm:constr type="w" for="ch" forName="Image3" refType="w" fact="0.1825"/>
              <dgm:constr type="h" for="ch" forName="Image3" refType="h" fact="0.2345"/>
              <dgm:constr type="l" for="ch" forName="Image4" refType="w" fact="0.425"/>
              <dgm:constr type="t" for="ch" forName="Image4" refType="h" fact="0.7655"/>
              <dgm:constr type="w" for="ch" forName="Image4" refType="w" fact="0.1825"/>
              <dgm:constr type="h" for="ch" forName="Image4" refType="h" fact="0.2345"/>
              <dgm:constr type="l" for="ch" forName="Child1" refType="w" fact="0.6214"/>
              <dgm:constr type="t" for="ch" forName="Child1" refType="h" fact="0.003"/>
              <dgm:constr type="w" for="ch" forName="Child1" refType="w" fact="0.2443"/>
              <dgm:constr type="h" for="ch" forName="Child1" refType="h" fact="0.227"/>
              <dgm:constr type="l" for="ch" forName="Child2" refType="w" fact="0.7557"/>
              <dgm:constr type="t" for="ch" forName="Child2" refType="h" fact="0.2225"/>
              <dgm:constr type="w" for="ch" forName="Child2" refType="w" fact="0.2443"/>
              <dgm:constr type="h" for="ch" forName="Child2" refType="h" fact="0.227"/>
              <dgm:constr type="l" for="ch" forName="Child3" refType="w" fact="0.7557"/>
              <dgm:constr type="t" for="ch" forName="Child3" refType="h" fact="0.5433"/>
              <dgm:constr type="w" for="ch" forName="Child3" refType="w" fact="0.2443"/>
              <dgm:constr type="h" for="ch" forName="Child3" refType="h" fact="0.227"/>
              <dgm:constr type="l" for="ch" forName="Child4" refType="w" fact="0.6214"/>
              <dgm:constr type="t" for="ch" forName="Child4" refType="h" fact="0.7703"/>
              <dgm:constr type="w" for="ch" forName="Child4" refType="w" fact="0.2443"/>
              <dgm:constr type="h" for="ch" forName="Child4" refType="h" fact="0.227"/>
            </dgm:constrLst>
          </dgm:else>
        </dgm:choose>
      </dgm:if>
      <dgm:else name="Name9">
        <dgm:choose name="Name10">
          <dgm:if name="Name11" axis="ch ch" ptType="node node" st="1 1" cnt="1 0" func="cnt" op="equ" val="0">
            <dgm:alg type="composite">
              <dgm:param type="ar" val="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2" axis="ch ch" ptType="node node" st="1 1" cnt="1 0" func="cnt" op="equ" val="1">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r" for="ch" forName="Accent" refType="w"/>
              <dgm:constr type="t" for="ch" forName="Accent" refType="h" fact="0"/>
              <dgm:constr type="w" for="ch" forName="Accent" refType="w" fact="0.6747"/>
              <dgm:constr type="h" for="ch" forName="Accent" refType="h"/>
              <dgm:constr type="r" for="ch" forName="Child1" refType="w" fact="0.24"/>
              <dgm:constr type="t" for="ch" forName="Child1" refType="h" fact="0.3739"/>
              <dgm:constr type="w" for="ch" forName="Child1" refType="w" fact="0.24"/>
              <dgm:constr type="h" for="ch" forName="Child1" refType="h" fact="0.255"/>
              <dgm:constr type="r" for="ch" forName="Parent" refType="w" fact="0.8274"/>
              <dgm:constr type="t" for="ch" forName="Parent" refType="h" fact="0.2646"/>
              <dgm:constr type="w" for="ch" forName="Parent" refType="w" fact="0.3347"/>
              <dgm:constr type="h" for="ch" forName="Parent" refType="h" fact="0.4759"/>
              <dgm:constr type="r" for="ch" forName="Image1" refType="w" fact="0.4339"/>
              <dgm:constr type="t" for="ch" forName="Image1" refType="h" fact="0.3744"/>
              <dgm:constr type="w" for="ch" forName="Image1" refType="w" fact="0.1793"/>
              <dgm:constr type="h" for="ch" forName="Image1" refType="h" fact="0.255"/>
            </dgm:constrLst>
          </dgm:if>
          <dgm:if name="Name13" axis="ch ch" ptType="node node" st="1 1" cnt="1 0" func="cnt" op="equ" val="2">
            <dgm:alg type="composite">
              <dgm:param type="ar" val="1.381"/>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 refType="w"/>
              <dgm:constr type="t" for="ch" forName="Accent" refType="h" fact="0"/>
              <dgm:constr type="w" for="ch" forName="Accent" refType="w" fact="0.6946"/>
              <dgm:constr type="h" for="ch" forName="Accent" refType="h"/>
              <dgm:constr type="r" for="ch" forName="Parent" refType="w" fact="0.8223"/>
              <dgm:constr type="t" for="ch" forName="Parent" refType="h" fact="0.2646"/>
              <dgm:constr type="w" for="ch" forName="Parent" refType="w" fact="0.3446"/>
              <dgm:constr type="h" for="ch" forName="Parent" refType="h" fact="0.4759"/>
              <dgm:constr type="r" for="ch" forName="Image1" refType="w" fact="0.4469"/>
              <dgm:constr type="t" for="ch" forName="Image1" refType="h" fact="0.1585"/>
              <dgm:constr type="w" for="ch" forName="Image1" refType="w" fact="0.1846"/>
              <dgm:constr type="h" for="ch" forName="Image1" refType="h" fact="0.255"/>
              <dgm:constr type="r" for="ch" forName="Image2" refType="w" fact="0.4469"/>
              <dgm:constr type="t" for="ch" forName="Image2" refType="h" fact="0.5624"/>
              <dgm:constr type="w" for="ch" forName="Image2" refType="w" fact="0.1846"/>
              <dgm:constr type="h" for="ch" forName="Image2" refType="h" fact="0.255"/>
              <dgm:constr type="r" for="ch" forName="Child1" refType="w" fact="0.2471"/>
              <dgm:constr type="t" for="ch" forName="Child1" refType="h" fact="0.1618"/>
              <dgm:constr type="w" for="ch" forName="Child1" refType="w" fact="0.2471"/>
              <dgm:constr type="h" for="ch" forName="Child1" refType="h" fact="0.2468"/>
              <dgm:constr type="r" for="ch" forName="Child2" refType="w" fact="0.2471"/>
              <dgm:constr type="t" for="ch" forName="Child2" refType="h" fact="0.5657"/>
              <dgm:constr type="w" for="ch" forName="Child2" refType="w" fact="0.2471"/>
              <dgm:constr type="h" for="ch" forName="Child2" refType="h" fact="0.2468"/>
            </dgm:constrLst>
          </dgm:if>
          <dgm:if name="Name14" axis="ch ch" ptType="node node" st="1 1" cnt="1 0" func="cnt" op="equ" val="3">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 refType="w"/>
              <dgm:constr type="t" for="ch" forName="Accent" refType="h" fact="0"/>
              <dgm:constr type="w" for="ch" forName="Accent" refType="w" fact="0.6747"/>
              <dgm:constr type="h" for="ch" forName="Accent" refType="h"/>
              <dgm:constr type="r" for="ch" forName="Parent" refType="w" fact="0.8274"/>
              <dgm:constr type="t" for="ch" forName="Parent" refType="h" fact="0.2646"/>
              <dgm:constr type="w" for="ch" forName="Parent" refType="w" fact="0.3347"/>
              <dgm:constr type="h" for="ch" forName="Parent" refType="h" fact="0.4759"/>
              <dgm:constr type="r" for="ch" forName="Image1" refType="w" fact="0.5032"/>
              <dgm:constr type="t" for="ch" forName="Image1" refType="h" fact="0.0843"/>
              <dgm:constr type="w" for="ch" forName="Image1" refType="w" fact="0.1793"/>
              <dgm:constr type="h" for="ch" forName="Image1" refType="h" fact="0.255"/>
              <dgm:constr type="r" for="ch" forName="Image2" refType="w" fact="0.4339"/>
              <dgm:constr type="t" for="ch" forName="Image2" refType="h" fact="0.3744"/>
              <dgm:constr type="w" for="ch" forName="Image2" refType="w" fact="0.1793"/>
              <dgm:constr type="h" for="ch" forName="Image2" refType="h" fact="0.255"/>
              <dgm:constr type="r" for="ch" forName="Image3" refType="w" fact="0.5032"/>
              <dgm:constr type="t" for="ch" forName="Image3" refType="h" fact="0.6686"/>
              <dgm:constr type="w" for="ch" forName="Image3" refType="w" fact="0.1793"/>
              <dgm:constr type="h" for="ch" forName="Image3" refType="h" fact="0.255"/>
              <dgm:constr type="r" for="ch" forName="Child1" refType="w" fact="0.3103"/>
              <dgm:constr type="t" for="ch" forName="Child1" refType="h" fact="0.0884"/>
              <dgm:constr type="w" for="ch" forName="Child1" refType="w" fact="0.24"/>
              <dgm:constr type="h" for="ch" forName="Child1" refType="h" fact="0.2468"/>
              <dgm:constr type="r" for="ch" forName="Child2" refType="w" fact="0.24"/>
              <dgm:constr type="t" for="ch" forName="Child2" refType="h" fact="0.378"/>
              <dgm:constr type="w" for="ch" forName="Child2" refType="w" fact="0.24"/>
              <dgm:constr type="h" for="ch" forName="Child2" refType="h" fact="0.2468"/>
              <dgm:constr type="r" for="ch" forName="Child3" refType="w" fact="0.3103"/>
              <dgm:constr type="t" for="ch" forName="Child3" refType="h" fact="0.6738"/>
              <dgm:constr type="w" for="ch" forName="Child3" refType="w" fact="0.24"/>
              <dgm:constr type="h" for="ch" forName="Child3" refType="h" fact="0.2468"/>
            </dgm:constrLst>
          </dgm:if>
          <dgm:else name="Name15">
            <dgm:alg type="composite">
              <dgm:param type="ar" val="1.2852"/>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 refType="w"/>
              <dgm:constr type="t" for="ch" forName="Accent" refType="h" fact="0.0361"/>
              <dgm:constr type="w" for="ch" forName="Accent" refType="w" fact="0.6865"/>
              <dgm:constr type="h" for="ch" forName="Accent" refType="h" fact="0.9197"/>
              <dgm:constr type="r" for="ch" forName="Parent" refType="w" fact="0.8244"/>
              <dgm:constr type="t" for="ch" forName="Parent" refType="h" fact="0.2795"/>
              <dgm:constr type="w" for="ch" forName="Parent" refType="w" fact="0.3406"/>
              <dgm:constr type="h" for="ch" forName="Parent" refType="h" fact="0.4377"/>
              <dgm:constr type="r" for="ch" forName="Image1" refType="w" fact="0.575"/>
              <dgm:constr type="t" for="ch" forName="Image1" refType="h" fact="0"/>
              <dgm:constr type="w" for="ch" forName="Image1" refType="w" fact="0.1825"/>
              <dgm:constr type="h" for="ch" forName="Image1" refType="h" fact="0.2345"/>
              <dgm:constr type="r" for="ch" forName="Image2" refType="w" fact="0.4402"/>
              <dgm:constr type="t" for="ch" forName="Image2" refType="h" fact="0.2184"/>
              <dgm:constr type="w" for="ch" forName="Image2" refType="w" fact="0.1825"/>
              <dgm:constr type="h" for="ch" forName="Image2" refType="h" fact="0.2345"/>
              <dgm:constr type="r" for="ch" forName="Image3" refType="w" fact="0.4409"/>
              <dgm:constr type="t" for="ch" forName="Image3" refType="h" fact="0.5395"/>
              <dgm:constr type="w" for="ch" forName="Image3" refType="w" fact="0.1825"/>
              <dgm:constr type="h" for="ch" forName="Image3" refType="h" fact="0.2345"/>
              <dgm:constr type="r" for="ch" forName="Image4" refType="w" fact="0.575"/>
              <dgm:constr type="t" for="ch" forName="Image4" refType="h" fact="0.7655"/>
              <dgm:constr type="w" for="ch" forName="Image4" refType="w" fact="0.1825"/>
              <dgm:constr type="h" for="ch" forName="Image4" refType="h" fact="0.2345"/>
              <dgm:constr type="r" for="ch" forName="Child1" refType="w" fact="0.3786"/>
              <dgm:constr type="t" for="ch" forName="Child1" refType="h" fact="0.003"/>
              <dgm:constr type="w" for="ch" forName="Child1" refType="w" fact="0.2443"/>
              <dgm:constr type="h" for="ch" forName="Child1" refType="h" fact="0.227"/>
              <dgm:constr type="r" for="ch" forName="Child2" refType="w" fact="0.2443"/>
              <dgm:constr type="t" for="ch" forName="Child2" refType="h" fact="0.2225"/>
              <dgm:constr type="w" for="ch" forName="Child2" refType="w" fact="0.2443"/>
              <dgm:constr type="h" for="ch" forName="Child2" refType="h" fact="0.227"/>
              <dgm:constr type="r" for="ch" forName="Child3" refType="w" fact="0.2443"/>
              <dgm:constr type="t" for="ch" forName="Child3" refType="h" fact="0.5433"/>
              <dgm:constr type="w" for="ch" forName="Child3" refType="w" fact="0.2443"/>
              <dgm:constr type="h" for="ch" forName="Child3" refType="h" fact="0.227"/>
              <dgm:constr type="r" for="ch" forName="Child4" refType="w" fact="0.3786"/>
              <dgm:constr type="t" for="ch" forName="Child4" refType="h" fact="0.7703"/>
              <dgm:constr type="w" for="ch" forName="Child4" refType="w" fact="0.2443"/>
              <dgm:constr type="h" for="ch" forName="Child4" refType="h" fact="0.227"/>
            </dgm:constrLst>
          </dgm:else>
        </dgm:choose>
      </dgm:else>
    </dgm:choose>
    <dgm:forEach name="wrapper" axis="self" ptType="parTrans">
      <dgm:forEach name="ImageRepeat" axis="self">
        <dgm:layoutNode name="Image" styleLbl="fgImgPlace1">
          <dgm:alg type="sp"/>
          <dgm:shape xmlns:r="http://schemas.openxmlformats.org/officeDocument/2006/relationships" type="ellipse" r:blip="" blipPhldr="1">
            <dgm:adjLst/>
          </dgm:shape>
          <dgm:presOf/>
        </dgm:layoutNode>
      </dgm:forEach>
    </dgm:forEach>
    <dgm:forEach name="Name16" axis="ch" ptType="node" cnt="1">
      <dgm:layoutNode name="Parent" styleLbl="node1">
        <dgm:varLst>
          <dgm:chMax val="4"/>
          <dgm:chPref val="3"/>
        </dgm:varLst>
        <dgm:alg type="tx"/>
        <dgm:shape xmlns:r="http://schemas.openxmlformats.org/officeDocument/2006/relationships" type="ellipse"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7" axis="ch ch" ptType="node node" st="1 1" cnt="1 1">
      <dgm:layoutNode name="Accent" styleLbl="node1">
        <dgm:alg type="sp"/>
        <dgm:choose name="Name18">
          <dgm:if name="Name19" func="var" arg="dir" op="equ" val="norm">
            <dgm:choose name="Name20">
              <dgm:if name="Name21" axis="followSib" ptType="node" func="cnt" op="equ" val="0">
                <dgm:shape xmlns:r="http://schemas.openxmlformats.org/officeDocument/2006/relationships" type="blockArc" r:blip="">
                  <dgm:adjLst>
                    <dgm:adj idx="1" val="-49.0368"/>
                    <dgm:adj idx="2" val="49.4265"/>
                    <dgm:adj idx="3" val="0.0564"/>
                  </dgm:adjLst>
                </dgm:shape>
              </dgm:if>
              <dgm:if name="Name22" axis="followSib" ptType="node" func="cnt" op="equ" val="1">
                <dgm:shape xmlns:r="http://schemas.openxmlformats.org/officeDocument/2006/relationships" type="blockArc" r:blip="">
                  <dgm:adjLst>
                    <dgm:adj idx="1" val="-64.2028"/>
                    <dgm:adj idx="2" val="64.5456"/>
                    <dgm:adj idx="3" val="0.0558"/>
                  </dgm:adjLst>
                </dgm:shape>
              </dgm:if>
              <dgm:if name="Name23" axis="followSib" ptType="node" func="cnt" op="equ" val="2">
                <dgm:shape xmlns:r="http://schemas.openxmlformats.org/officeDocument/2006/relationships" type="blockArc" r:blip="">
                  <dgm:adjLst>
                    <dgm:adj idx="1" val="-67.8702"/>
                    <dgm:adj idx="2" val="68.6519"/>
                    <dgm:adj idx="3" val="0.0575"/>
                  </dgm:adjLst>
                </dgm:shape>
              </dgm:if>
              <dgm:else name="Name24">
                <dgm:shape xmlns:r="http://schemas.openxmlformats.org/officeDocument/2006/relationships" type="blockArc" r:blip="">
                  <dgm:adjLst>
                    <dgm:adj idx="1" val="-84.8426"/>
                    <dgm:adj idx="2" val="84.8009"/>
                    <dgm:adj idx="3" val="0.0524"/>
                  </dgm:adjLst>
                </dgm:shape>
              </dgm:else>
            </dgm:choose>
          </dgm:if>
          <dgm:else name="Name25">
            <dgm:choose name="Name26">
              <dgm:if name="Name27" axis="followSib" ptType="node" func="cnt" op="equ" val="0">
                <dgm:shape xmlns:r="http://schemas.openxmlformats.org/officeDocument/2006/relationships" rot="180" type="blockArc" r:blip="">
                  <dgm:adjLst>
                    <dgm:adj idx="1" val="-49.0368"/>
                    <dgm:adj idx="2" val="49.4265"/>
                    <dgm:adj idx="3" val="0.0564"/>
                  </dgm:adjLst>
                </dgm:shape>
              </dgm:if>
              <dgm:if name="Name28" axis="followSib" ptType="node" func="cnt" op="equ" val="1">
                <dgm:shape xmlns:r="http://schemas.openxmlformats.org/officeDocument/2006/relationships" rot="180" type="blockArc" r:blip="">
                  <dgm:adjLst>
                    <dgm:adj idx="1" val="-64.2028"/>
                    <dgm:adj idx="2" val="64.5456"/>
                    <dgm:adj idx="3" val="0.0558"/>
                  </dgm:adjLst>
                </dgm:shape>
              </dgm:if>
              <dgm:if name="Name29" axis="followSib" ptType="node" func="cnt" op="equ" val="2">
                <dgm:shape xmlns:r="http://schemas.openxmlformats.org/officeDocument/2006/relationships" rot="180" type="blockArc" r:blip="">
                  <dgm:adjLst>
                    <dgm:adj idx="1" val="-67.8702"/>
                    <dgm:adj idx="2" val="68.6519"/>
                    <dgm:adj idx="3" val="0.0575"/>
                  </dgm:adjLst>
                </dgm:shape>
              </dgm:if>
              <dgm:else name="Name30">
                <dgm:shape xmlns:r="http://schemas.openxmlformats.org/officeDocument/2006/relationships" rot="180" type="blockArc" r:blip="">
                  <dgm:adjLst>
                    <dgm:adj idx="1" val="-84.8426"/>
                    <dgm:adj idx="2" val="84.8009"/>
                    <dgm:adj idx="3" val="0.0524"/>
                  </dgm:adjLst>
                </dgm:shape>
              </dgm:else>
            </dgm:choose>
          </dgm:else>
        </dgm:choose>
        <dgm:presOf/>
      </dgm:layoutNode>
      <dgm:layoutNode name="Image1" styleLbl="fgImgPlace1">
        <dgm:alg type="sp"/>
        <dgm:shape xmlns:r="http://schemas.openxmlformats.org/officeDocument/2006/relationships" type="ellipse" r:blip="" blipPhldr="1">
          <dgm:adjLst/>
        </dgm:shape>
        <dgm:presOf/>
      </dgm:layoutNode>
      <dgm:layoutNode name="Child1" styleLbl="revTx">
        <dgm:varLst>
          <dgm:chMax val="0"/>
          <dgm:chPref val="0"/>
          <dgm:bulletEnabled val="1"/>
        </dgm:varLst>
        <dgm:choose name="Name31">
          <dgm:if name="Name32" func="var" arg="dir" op="equ" val="norm">
            <dgm:alg type="tx">
              <dgm:param type="parTxLTRAlign" val="l"/>
              <dgm:param type="shpTxLTRAlignCh" val="l"/>
              <dgm:param type="parTxRTLAlign" val="l"/>
              <dgm:param type="shpTxRTLAlignCh" val="l"/>
              <dgm:param type="lnSpAfParP" val="10"/>
            </dgm:alg>
          </dgm:if>
          <dgm:else name="Name33">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4" axis="ch ch" ptType="node node" st="1 2" cnt="1 1">
      <dgm:layoutNode name="Image2">
        <dgm:alg type="sp"/>
        <dgm:shape xmlns:r="http://schemas.openxmlformats.org/officeDocument/2006/relationships" r:blip="">
          <dgm:adjLst/>
        </dgm:shape>
        <dgm:presOf/>
        <dgm:constrLst/>
        <dgm:forEach name="Name35" ref="ImageRepeat"/>
      </dgm:layoutNode>
      <dgm:layoutNode name="Child2" styleLbl="revTx">
        <dgm:varLst>
          <dgm:chMax val="0"/>
          <dgm:chPref val="0"/>
          <dgm:bulletEnabled val="1"/>
        </dgm:varLst>
        <dgm:choose name="Name36">
          <dgm:if name="Name37" func="var" arg="dir" op="equ" val="norm">
            <dgm:alg type="tx">
              <dgm:param type="parTxLTRAlign" val="l"/>
              <dgm:param type="shpTxLTRAlignCh" val="l"/>
              <dgm:param type="parTxRTLAlign" val="l"/>
              <dgm:param type="shpTxRTLAlignCh" val="l"/>
              <dgm:param type="lnSpAfParP" val="10"/>
            </dgm:alg>
          </dgm:if>
          <dgm:else name="Name38">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9" axis="ch ch" ptType="node node" st="1 3" cnt="1 1">
      <dgm:layoutNode name="Image3">
        <dgm:alg type="sp"/>
        <dgm:shape xmlns:r="http://schemas.openxmlformats.org/officeDocument/2006/relationships" r:blip="">
          <dgm:adjLst/>
        </dgm:shape>
        <dgm:presOf/>
        <dgm:constrLst/>
        <dgm:forEach name="Name40" ref="ImageRepeat"/>
      </dgm:layoutNode>
      <dgm:layoutNode name="Child3" styleLbl="revTx">
        <dgm:varLst>
          <dgm:chMax val="0"/>
          <dgm:chPref val="0"/>
          <dgm:bulletEnabled val="1"/>
        </dgm:varLst>
        <dgm:choose name="Name41">
          <dgm:if name="Name42" func="var" arg="dir" op="equ" val="norm">
            <dgm:alg type="tx">
              <dgm:param type="parTxLTRAlign" val="l"/>
              <dgm:param type="shpTxLTRAlignCh" val="l"/>
              <dgm:param type="parTxRTLAlign" val="l"/>
              <dgm:param type="shpTxRTLAlignCh" val="l"/>
              <dgm:param type="lnSpAfParP" val="10"/>
            </dgm:alg>
          </dgm:if>
          <dgm:else name="Name43">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4" axis="ch ch" ptType="node node" st="1 4" cnt="1 1">
      <dgm:layoutNode name="Image4">
        <dgm:alg type="sp"/>
        <dgm:shape xmlns:r="http://schemas.openxmlformats.org/officeDocument/2006/relationships" r:blip="">
          <dgm:adjLst/>
        </dgm:shape>
        <dgm:presOf/>
        <dgm:constrLst/>
        <dgm:forEach name="Name45" ref="ImageRepeat"/>
      </dgm:layoutNode>
      <dgm:layoutNode name="Child4" styleLbl="revTx">
        <dgm:varLst>
          <dgm:chMax val="0"/>
          <dgm:chPref val="0"/>
          <dgm:bulletEnabled val="1"/>
        </dgm:varLst>
        <dgm:choose name="Name46">
          <dgm:if name="Name47" func="var" arg="dir" op="equ" val="norm">
            <dgm:alg type="tx">
              <dgm:param type="parTxLTRAlign" val="l"/>
              <dgm:param type="shpTxLTRAlignCh" val="l"/>
              <dgm:param type="parTxRTLAlign" val="l"/>
              <dgm:param type="shpTxRTLAlignCh" val="l"/>
              <dgm:param type="lnSpAfParP" val="10"/>
            </dgm:alg>
          </dgm:if>
          <dgm:else name="Name48">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3884613" y="8915399"/>
            <a:ext cx="2971800" cy="123111"/>
          </a:xfrm>
          <a:prstGeom prst="rect">
            <a:avLst/>
          </a:prstGeom>
        </p:spPr>
        <p:txBody>
          <a:bodyPr vert="horz" lIns="0" tIns="0" rIns="0" bIns="0" rtlCol="0" anchor="ctr"/>
          <a:lstStyle>
            <a:lvl1pPr algn="r">
              <a:defRPr sz="1200"/>
            </a:lvl1pPr>
          </a:lstStyle>
          <a:p>
            <a:fld id="{728205D9-018B-42B6-AD28-F57F62B837CA}" type="slidenum">
              <a:rPr lang="en-US" sz="900" smtClean="0"/>
              <a:t>‹#›</a:t>
            </a:fld>
            <a:endParaRPr lang="en-US" sz="900" dirty="0"/>
          </a:p>
        </p:txBody>
      </p:sp>
      <p:sp>
        <p:nvSpPr>
          <p:cNvPr id="6" name="TextBox 5"/>
          <p:cNvSpPr txBox="1"/>
          <p:nvPr/>
        </p:nvSpPr>
        <p:spPr>
          <a:xfrm>
            <a:off x="0" y="8915400"/>
            <a:ext cx="5842000" cy="123111"/>
          </a:xfrm>
          <a:prstGeom prst="rect">
            <a:avLst/>
          </a:prstGeom>
          <a:noFill/>
        </p:spPr>
        <p:txBody>
          <a:bodyPr wrap="square" lIns="0" tIns="0" rIns="0" bIns="0" rtlCol="0" anchor="b">
            <a:spAutoFit/>
          </a:bodyPr>
          <a:lstStyle/>
          <a:p>
            <a:r>
              <a:rPr lang="en-US" sz="800" dirty="0">
                <a:solidFill>
                  <a:schemeClr val="tx1"/>
                </a:solidFill>
                <a:latin typeface="Arial"/>
                <a:cs typeface="Arial"/>
              </a:rPr>
              <a:t>Proprietary </a:t>
            </a:r>
            <a:r>
              <a:rPr lang="en-US" sz="800" dirty="0" smtClean="0">
                <a:solidFill>
                  <a:schemeClr val="tx1"/>
                </a:solidFill>
                <a:latin typeface="Arial"/>
                <a:cs typeface="Arial"/>
              </a:rPr>
              <a:t>information </a:t>
            </a:r>
            <a:r>
              <a:rPr lang="en-US" sz="800" dirty="0">
                <a:solidFill>
                  <a:schemeClr val="tx1"/>
                </a:solidFill>
                <a:latin typeface="Arial"/>
                <a:cs typeface="Arial"/>
              </a:rPr>
              <a:t>of UnitedHealth </a:t>
            </a:r>
            <a:r>
              <a:rPr lang="en-US" sz="800" dirty="0" smtClean="0">
                <a:solidFill>
                  <a:schemeClr val="tx1"/>
                </a:solidFill>
                <a:latin typeface="Arial"/>
                <a:cs typeface="Arial"/>
              </a:rPr>
              <a:t>Group. Do </a:t>
            </a:r>
            <a:r>
              <a:rPr lang="en-US" sz="800" dirty="0">
                <a:solidFill>
                  <a:schemeClr val="tx1"/>
                </a:solidFill>
                <a:latin typeface="Arial"/>
                <a:cs typeface="Arial"/>
              </a:rPr>
              <a:t>not distribute or reproduce without express permission of UnitedHealth Group.</a:t>
            </a:r>
          </a:p>
        </p:txBody>
      </p:sp>
      <p:pic>
        <p:nvPicPr>
          <p:cNvPr id="8" name="Picture 7" descr="2015_UHC_Logo_RGB.eps"/>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35600" y="0"/>
            <a:ext cx="1422400" cy="291335"/>
          </a:xfrm>
          <a:prstGeom prst="rect">
            <a:avLst/>
          </a:prstGeom>
        </p:spPr>
      </p:pic>
    </p:spTree>
    <p:extLst>
      <p:ext uri="{BB962C8B-B14F-4D97-AF65-F5344CB8AC3E}">
        <p14:creationId xmlns:p14="http://schemas.microsoft.com/office/powerpoint/2010/main" val="11927135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5"/>
          </p:nvPr>
        </p:nvSpPr>
        <p:spPr>
          <a:xfrm>
            <a:off x="3884613" y="8915400"/>
            <a:ext cx="2971800" cy="123112"/>
          </a:xfrm>
          <a:prstGeom prst="rect">
            <a:avLst/>
          </a:prstGeom>
        </p:spPr>
        <p:txBody>
          <a:bodyPr vert="horz" lIns="0" tIns="45720" rIns="0" bIns="45720" rtlCol="0" anchor="ctr"/>
          <a:lstStyle>
            <a:lvl1pPr algn="r">
              <a:defRPr sz="900"/>
            </a:lvl1pPr>
          </a:lstStyle>
          <a:p>
            <a:fld id="{AB487858-B996-4291-96F9-A7500760731E}" type="slidenum">
              <a:rPr lang="en-US" smtClean="0"/>
              <a:pPr/>
              <a:t>‹#›</a:t>
            </a:fld>
            <a:endParaRPr lang="en-US" dirty="0"/>
          </a:p>
        </p:txBody>
      </p:sp>
      <p:sp>
        <p:nvSpPr>
          <p:cNvPr id="8" name="TextBox 7"/>
          <p:cNvSpPr txBox="1"/>
          <p:nvPr/>
        </p:nvSpPr>
        <p:spPr>
          <a:xfrm>
            <a:off x="0" y="8915400"/>
            <a:ext cx="5842000" cy="123111"/>
          </a:xfrm>
          <a:prstGeom prst="rect">
            <a:avLst/>
          </a:prstGeom>
          <a:noFill/>
        </p:spPr>
        <p:txBody>
          <a:bodyPr wrap="square" lIns="0" tIns="0" rIns="0" bIns="0" rtlCol="0" anchor="b">
            <a:spAutoFit/>
          </a:bodyPr>
          <a:lstStyle/>
          <a:p>
            <a:r>
              <a:rPr lang="en-US" sz="800" dirty="0">
                <a:solidFill>
                  <a:schemeClr val="tx1"/>
                </a:solidFill>
                <a:latin typeface="Arial"/>
                <a:cs typeface="Arial"/>
              </a:rPr>
              <a:t>Proprietary </a:t>
            </a:r>
            <a:r>
              <a:rPr lang="en-US" sz="800" dirty="0" smtClean="0">
                <a:solidFill>
                  <a:schemeClr val="tx1"/>
                </a:solidFill>
                <a:latin typeface="Arial"/>
                <a:cs typeface="Arial"/>
              </a:rPr>
              <a:t>information </a:t>
            </a:r>
            <a:r>
              <a:rPr lang="en-US" sz="800" dirty="0">
                <a:solidFill>
                  <a:schemeClr val="tx1"/>
                </a:solidFill>
                <a:latin typeface="Arial"/>
                <a:cs typeface="Arial"/>
              </a:rPr>
              <a:t>of UnitedHealth </a:t>
            </a:r>
            <a:r>
              <a:rPr lang="en-US" sz="800" dirty="0" smtClean="0">
                <a:solidFill>
                  <a:schemeClr val="tx1"/>
                </a:solidFill>
                <a:latin typeface="Arial"/>
                <a:cs typeface="Arial"/>
              </a:rPr>
              <a:t>Group. Do </a:t>
            </a:r>
            <a:r>
              <a:rPr lang="en-US" sz="800" dirty="0">
                <a:solidFill>
                  <a:schemeClr val="tx1"/>
                </a:solidFill>
                <a:latin typeface="Arial"/>
                <a:cs typeface="Arial"/>
              </a:rPr>
              <a:t>not distribute or reproduce without express permission of UnitedHealth Group.</a:t>
            </a:r>
          </a:p>
        </p:txBody>
      </p:sp>
      <p:pic>
        <p:nvPicPr>
          <p:cNvPr id="9" name="Picture 8" descr="2015_UHC_Logo_RGB.eps"/>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35600" y="0"/>
            <a:ext cx="1422400" cy="291335"/>
          </a:xfrm>
          <a:prstGeom prst="rect">
            <a:avLst/>
          </a:prstGeom>
        </p:spPr>
      </p:pic>
    </p:spTree>
    <p:extLst>
      <p:ext uri="{BB962C8B-B14F-4D97-AF65-F5344CB8AC3E}">
        <p14:creationId xmlns:p14="http://schemas.microsoft.com/office/powerpoint/2010/main" val="2703806767"/>
      </p:ext>
    </p:extLst>
  </p:cSld>
  <p:clrMap bg1="lt1" tx1="dk1" bg2="lt2" tx2="dk2" accent1="accent1" accent2="accent2" accent3="accent3" accent4="accent4" accent5="accent5" accent6="accent6" hlink="hlink" folHlink="folHlink"/>
  <p:notesStyle>
    <a:lvl1pPr marL="171450" indent="-171450" algn="l" defTabSz="914400" rtl="0" eaLnBrk="1" latinLnBrk="0" hangingPunct="1">
      <a:spcAft>
        <a:spcPts val="400"/>
      </a:spcAft>
      <a:buClr>
        <a:schemeClr val="accent3"/>
      </a:buClr>
      <a:buFont typeface="Arial" panose="020B0604020202020204" pitchFamily="34" charset="0"/>
      <a:buChar char="•"/>
      <a:defRPr sz="1200" kern="1200">
        <a:solidFill>
          <a:srgbClr val="4D4D4D"/>
        </a:solidFill>
        <a:latin typeface="+mn-lt"/>
        <a:ea typeface="+mn-ea"/>
        <a:cs typeface="+mn-cs"/>
      </a:defRPr>
    </a:lvl1pPr>
    <a:lvl2pPr marL="342900" indent="-171450" algn="l" defTabSz="914400" rtl="0" eaLnBrk="1" latinLnBrk="0" hangingPunct="1">
      <a:spcAft>
        <a:spcPts val="400"/>
      </a:spcAft>
      <a:buClr>
        <a:schemeClr val="accent3"/>
      </a:buClr>
      <a:buFont typeface="Arial" panose="020B0604020202020204" pitchFamily="34" charset="0"/>
      <a:buChar char="–"/>
      <a:defRPr sz="1200" kern="1200">
        <a:solidFill>
          <a:srgbClr val="4D4D4D"/>
        </a:solidFill>
        <a:latin typeface="+mn-lt"/>
        <a:ea typeface="+mn-ea"/>
        <a:cs typeface="+mn-cs"/>
      </a:defRPr>
    </a:lvl2pPr>
    <a:lvl3pPr marL="514350" indent="-171450" algn="l" defTabSz="914400" rtl="0" eaLnBrk="1" latinLnBrk="0" hangingPunct="1">
      <a:spcAft>
        <a:spcPts val="400"/>
      </a:spcAft>
      <a:buClr>
        <a:schemeClr val="accent3"/>
      </a:buClr>
      <a:buFont typeface="Arial" panose="020B0604020202020204" pitchFamily="34" charset="0"/>
      <a:buChar char="•"/>
      <a:defRPr sz="1200" kern="1200">
        <a:solidFill>
          <a:srgbClr val="4D4D4D"/>
        </a:solidFill>
        <a:latin typeface="+mn-lt"/>
        <a:ea typeface="+mn-ea"/>
        <a:cs typeface="+mn-cs"/>
      </a:defRPr>
    </a:lvl3pPr>
    <a:lvl4pPr marL="685800" indent="-171450" algn="l" defTabSz="914400" rtl="0" eaLnBrk="1" latinLnBrk="0" hangingPunct="1">
      <a:spcAft>
        <a:spcPts val="400"/>
      </a:spcAft>
      <a:buClr>
        <a:schemeClr val="accent3"/>
      </a:buClr>
      <a:buFont typeface="Arial" panose="020B0604020202020204" pitchFamily="34" charset="0"/>
      <a:buChar char="–"/>
      <a:defRPr sz="1200" kern="1200">
        <a:solidFill>
          <a:srgbClr val="4D4D4D"/>
        </a:solidFill>
        <a:latin typeface="+mn-lt"/>
        <a:ea typeface="+mn-ea"/>
        <a:cs typeface="+mn-cs"/>
      </a:defRPr>
    </a:lvl4pPr>
    <a:lvl5pPr marL="857250" indent="-171450" algn="l" defTabSz="914400" rtl="0" eaLnBrk="1" latinLnBrk="0" hangingPunct="1">
      <a:spcAft>
        <a:spcPts val="400"/>
      </a:spcAft>
      <a:buClr>
        <a:schemeClr val="accent3"/>
      </a:buClr>
      <a:buFont typeface="Arial" panose="020B0604020202020204" pitchFamily="34" charset="0"/>
      <a:buChar char="•"/>
      <a:defRPr sz="1200" kern="1200">
        <a:solidFill>
          <a:srgbClr val="4D4D4D"/>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487858-B996-4291-96F9-A7500760731E}" type="slidenum">
              <a:rPr lang="en-US" smtClean="0"/>
              <a:pPr/>
              <a:t>1</a:t>
            </a:fld>
            <a:endParaRPr lang="en-US" dirty="0"/>
          </a:p>
        </p:txBody>
      </p:sp>
    </p:spTree>
    <p:extLst>
      <p:ext uri="{BB962C8B-B14F-4D97-AF65-F5344CB8AC3E}">
        <p14:creationId xmlns:p14="http://schemas.microsoft.com/office/powerpoint/2010/main" val="18944973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PDF UA</a:t>
            </a:r>
          </a:p>
          <a:p>
            <a:r>
              <a:rPr lang="en-US" dirty="0" smtClean="0"/>
              <a:t>2.1</a:t>
            </a:r>
            <a:r>
              <a:rPr lang="en-US" baseline="0" dirty="0" smtClean="0"/>
              <a:t> Mobile Application</a:t>
            </a:r>
            <a:endParaRPr lang="en-US" dirty="0"/>
          </a:p>
        </p:txBody>
      </p:sp>
      <p:sp>
        <p:nvSpPr>
          <p:cNvPr id="4" name="Slide Number Placeholder 3"/>
          <p:cNvSpPr>
            <a:spLocks noGrp="1"/>
          </p:cNvSpPr>
          <p:nvPr>
            <p:ph type="sldNum" sz="quarter" idx="10"/>
          </p:nvPr>
        </p:nvSpPr>
        <p:spPr/>
        <p:txBody>
          <a:bodyPr/>
          <a:lstStyle/>
          <a:p>
            <a:fld id="{AB487858-B996-4291-96F9-A7500760731E}" type="slidenum">
              <a:rPr lang="en-US" smtClean="0"/>
              <a:pPr/>
              <a:t>11</a:t>
            </a:fld>
            <a:endParaRPr lang="en-US" dirty="0"/>
          </a:p>
        </p:txBody>
      </p:sp>
    </p:spTree>
    <p:extLst>
      <p:ext uri="{BB962C8B-B14F-4D97-AF65-F5344CB8AC3E}">
        <p14:creationId xmlns:p14="http://schemas.microsoft.com/office/powerpoint/2010/main" val="28538611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487858-B996-4291-96F9-A7500760731E}" type="slidenum">
              <a:rPr lang="en-US" smtClean="0"/>
              <a:pPr/>
              <a:t>12</a:t>
            </a:fld>
            <a:endParaRPr lang="en-US" dirty="0"/>
          </a:p>
        </p:txBody>
      </p:sp>
    </p:spTree>
    <p:extLst>
      <p:ext uri="{BB962C8B-B14F-4D97-AF65-F5344CB8AC3E}">
        <p14:creationId xmlns:p14="http://schemas.microsoft.com/office/powerpoint/2010/main" val="889123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487858-B996-4291-96F9-A7500760731E}" type="slidenum">
              <a:rPr lang="en-US" smtClean="0"/>
              <a:pPr/>
              <a:t>13</a:t>
            </a:fld>
            <a:endParaRPr lang="en-US" dirty="0"/>
          </a:p>
        </p:txBody>
      </p:sp>
    </p:spTree>
    <p:extLst>
      <p:ext uri="{BB962C8B-B14F-4D97-AF65-F5344CB8AC3E}">
        <p14:creationId xmlns:p14="http://schemas.microsoft.com/office/powerpoint/2010/main" val="8525021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indent="0">
              <a:buNone/>
            </a:pPr>
            <a:endParaRPr lang="en-US" dirty="0"/>
          </a:p>
        </p:txBody>
      </p:sp>
      <p:sp>
        <p:nvSpPr>
          <p:cNvPr id="5" name="Date Placeholder 4"/>
          <p:cNvSpPr>
            <a:spLocks noGrp="1"/>
          </p:cNvSpPr>
          <p:nvPr>
            <p:ph type="dt" idx="10"/>
          </p:nvPr>
        </p:nvSpPr>
        <p:spPr>
          <a:xfrm>
            <a:off x="3884613" y="0"/>
            <a:ext cx="2971800" cy="457200"/>
          </a:xfrm>
          <a:prstGeom prst="rect">
            <a:avLst/>
          </a:prstGeom>
        </p:spPr>
        <p:txBody>
          <a:bodyPr/>
          <a:lstStyle/>
          <a:p>
            <a:fld id="{9067B06C-F4D5-48EA-9DE7-9093A9D398C2}" type="datetime8">
              <a:rPr lang="en-US" smtClean="0">
                <a:solidFill>
                  <a:prstClr val="black"/>
                </a:solidFill>
              </a:rPr>
              <a:pPr/>
              <a:t>2/25/2021 8:42 AM</a:t>
            </a:fld>
            <a:endParaRPr lang="en-US" dirty="0">
              <a:solidFill>
                <a:prstClr val="black"/>
              </a:solidFill>
            </a:endParaRPr>
          </a:p>
        </p:txBody>
      </p:sp>
      <p:sp>
        <p:nvSpPr>
          <p:cNvPr id="10" name="Slide Number Placeholder 9"/>
          <p:cNvSpPr>
            <a:spLocks noGrp="1"/>
          </p:cNvSpPr>
          <p:nvPr>
            <p:ph type="sldNum" sz="quarter" idx="12"/>
          </p:nvPr>
        </p:nvSpPr>
        <p:spPr/>
        <p:txBody>
          <a:bodyPr/>
          <a:lstStyle/>
          <a:p>
            <a:fld id="{B4008EB6-D09E-4580-8CD6-DDB14511944F}" type="slidenum">
              <a:rPr lang="en-US" smtClean="0">
                <a:solidFill>
                  <a:prstClr val="black"/>
                </a:solidFill>
              </a:rPr>
              <a:pPr/>
              <a:t>14</a:t>
            </a:fld>
            <a:endParaRPr lang="en-US" dirty="0">
              <a:solidFill>
                <a:prstClr val="black"/>
              </a:solidFill>
            </a:endParaRPr>
          </a:p>
        </p:txBody>
      </p:sp>
      <p:sp>
        <p:nvSpPr>
          <p:cNvPr id="11" name="Header Placeholder 10"/>
          <p:cNvSpPr>
            <a:spLocks noGrp="1"/>
          </p:cNvSpPr>
          <p:nvPr>
            <p:ph type="hdr" sz="quarter" idx="13"/>
          </p:nvPr>
        </p:nvSpPr>
        <p:spPr>
          <a:xfrm>
            <a:off x="0" y="0"/>
            <a:ext cx="2971800" cy="457200"/>
          </a:xfrm>
          <a:prstGeom prst="rect">
            <a:avLst/>
          </a:prstGeom>
        </p:spPr>
        <p:txBody>
          <a:bodyPr/>
          <a:lstStyle/>
          <a:p>
            <a:endParaRPr lang="en-US" dirty="0">
              <a:solidFill>
                <a:prstClr val="black"/>
              </a:solidFill>
            </a:endParaRPr>
          </a:p>
        </p:txBody>
      </p:sp>
    </p:spTree>
    <p:extLst>
      <p:ext uri="{BB962C8B-B14F-4D97-AF65-F5344CB8AC3E}">
        <p14:creationId xmlns:p14="http://schemas.microsoft.com/office/powerpoint/2010/main" val="15869115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Aft>
                <a:spcPts val="400"/>
              </a:spcAft>
              <a:buClr>
                <a:schemeClr val="accent3"/>
              </a:buClr>
              <a:buNone/>
            </a:pPr>
            <a:endParaRPr lang="en-US" dirty="0" smtClean="0">
              <a:solidFill>
                <a:schemeClr val="tx2"/>
              </a:solidFill>
            </a:endParaRPr>
          </a:p>
          <a:p>
            <a:endParaRPr lang="en-US" dirty="0"/>
          </a:p>
        </p:txBody>
      </p:sp>
      <p:sp>
        <p:nvSpPr>
          <p:cNvPr id="4" name="Slide Number Placeholder 3"/>
          <p:cNvSpPr>
            <a:spLocks noGrp="1"/>
          </p:cNvSpPr>
          <p:nvPr>
            <p:ph type="sldNum" sz="quarter" idx="10"/>
          </p:nvPr>
        </p:nvSpPr>
        <p:spPr/>
        <p:txBody>
          <a:bodyPr/>
          <a:lstStyle/>
          <a:p>
            <a:fld id="{AB487858-B996-4291-96F9-A7500760731E}" type="slidenum">
              <a:rPr lang="en-US" smtClean="0"/>
              <a:pPr/>
              <a:t>16</a:t>
            </a:fld>
            <a:endParaRPr lang="en-US" dirty="0"/>
          </a:p>
        </p:txBody>
      </p:sp>
    </p:spTree>
    <p:extLst>
      <p:ext uri="{BB962C8B-B14F-4D97-AF65-F5344CB8AC3E}">
        <p14:creationId xmlns:p14="http://schemas.microsoft.com/office/powerpoint/2010/main" val="41802833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487858-B996-4291-96F9-A7500760731E}" type="slidenum">
              <a:rPr lang="en-US" smtClean="0"/>
              <a:pPr/>
              <a:t>24</a:t>
            </a:fld>
            <a:endParaRPr lang="en-US" dirty="0"/>
          </a:p>
        </p:txBody>
      </p:sp>
    </p:spTree>
    <p:extLst>
      <p:ext uri="{BB962C8B-B14F-4D97-AF65-F5344CB8AC3E}">
        <p14:creationId xmlns:p14="http://schemas.microsoft.com/office/powerpoint/2010/main" val="16662954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5" name="Date Placeholder 4"/>
          <p:cNvSpPr>
            <a:spLocks noGrp="1"/>
          </p:cNvSpPr>
          <p:nvPr>
            <p:ph type="dt" idx="10"/>
          </p:nvPr>
        </p:nvSpPr>
        <p:spPr>
          <a:xfrm>
            <a:off x="3884613" y="0"/>
            <a:ext cx="2971800" cy="457200"/>
          </a:xfrm>
          <a:prstGeom prst="rect">
            <a:avLst/>
          </a:prstGeom>
        </p:spPr>
        <p:txBody>
          <a:bodyPr/>
          <a:lstStyle/>
          <a:p>
            <a:fld id="{9067B06C-F4D5-48EA-9DE7-9093A9D398C2}" type="datetime8">
              <a:rPr lang="en-US" smtClean="0">
                <a:solidFill>
                  <a:prstClr val="black"/>
                </a:solidFill>
              </a:rPr>
              <a:pPr/>
              <a:t>2/25/2021 8:42 AM</a:t>
            </a:fld>
            <a:endParaRPr lang="en-US" dirty="0">
              <a:solidFill>
                <a:prstClr val="black"/>
              </a:solidFill>
            </a:endParaRPr>
          </a:p>
        </p:txBody>
      </p:sp>
      <p:sp>
        <p:nvSpPr>
          <p:cNvPr id="6" name="Footer Placeholder 5"/>
          <p:cNvSpPr>
            <a:spLocks noGrp="1"/>
          </p:cNvSpPr>
          <p:nvPr>
            <p:ph type="ftr" sz="quarter" idx="11"/>
          </p:nvPr>
        </p:nvSpPr>
        <p:spPr>
          <a:xfrm>
            <a:off x="0" y="8685213"/>
            <a:ext cx="2971800" cy="457200"/>
          </a:xfrm>
          <a:prstGeom prst="rect">
            <a:avLst/>
          </a:prstGeom>
        </p:spPr>
        <p:txBody>
          <a:bodyPr/>
          <a:lstStyle/>
          <a:p>
            <a:pPr defTabSz="914099" eaLnBrk="0" hangingPunct="0"/>
            <a:r>
              <a:rPr lang="en-US" dirty="0" smtClean="0">
                <a:gradFill>
                  <a:gsLst>
                    <a:gs pos="0">
                      <a:prstClr val="black"/>
                    </a:gs>
                    <a:gs pos="100000">
                      <a:prstClr val="black"/>
                    </a:gs>
                  </a:gsLst>
                  <a:lin ang="5400000" scaled="0"/>
                </a:gradFill>
                <a:ea typeface="Segoe UI" pitchFamily="34" charset="0"/>
              </a:rPr>
              <a:t>. </a:t>
            </a:r>
            <a:endParaRPr lang="en-US" dirty="0">
              <a:gradFill>
                <a:gsLst>
                  <a:gs pos="0">
                    <a:prstClr val="black"/>
                  </a:gs>
                  <a:gs pos="100000">
                    <a:prstClr val="black"/>
                  </a:gs>
                </a:gsLst>
                <a:lin ang="5400000" scaled="0"/>
              </a:gradFill>
              <a:ea typeface="Segoe UI" pitchFamily="34" charset="0"/>
            </a:endParaRPr>
          </a:p>
        </p:txBody>
      </p:sp>
      <p:sp>
        <p:nvSpPr>
          <p:cNvPr id="10" name="Slide Number Placeholder 9"/>
          <p:cNvSpPr>
            <a:spLocks noGrp="1"/>
          </p:cNvSpPr>
          <p:nvPr>
            <p:ph type="sldNum" sz="quarter" idx="12"/>
          </p:nvPr>
        </p:nvSpPr>
        <p:spPr/>
        <p:txBody>
          <a:bodyPr/>
          <a:lstStyle/>
          <a:p>
            <a:fld id="{B4008EB6-D09E-4580-8CD6-DDB14511944F}" type="slidenum">
              <a:rPr lang="en-US" smtClean="0">
                <a:solidFill>
                  <a:prstClr val="black"/>
                </a:solidFill>
              </a:rPr>
              <a:pPr/>
              <a:t>2</a:t>
            </a:fld>
            <a:endParaRPr lang="en-US" dirty="0">
              <a:solidFill>
                <a:prstClr val="black"/>
              </a:solidFill>
            </a:endParaRPr>
          </a:p>
        </p:txBody>
      </p:sp>
      <p:sp>
        <p:nvSpPr>
          <p:cNvPr id="11" name="Header Placeholder 10"/>
          <p:cNvSpPr>
            <a:spLocks noGrp="1"/>
          </p:cNvSpPr>
          <p:nvPr>
            <p:ph type="hdr" sz="quarter" idx="13"/>
          </p:nvPr>
        </p:nvSpPr>
        <p:spPr>
          <a:xfrm>
            <a:off x="0" y="0"/>
            <a:ext cx="2971800" cy="457200"/>
          </a:xfrm>
          <a:prstGeom prst="rect">
            <a:avLst/>
          </a:prstGeom>
        </p:spPr>
        <p:txBody>
          <a:bodyPr/>
          <a:lstStyle/>
          <a:p>
            <a:endParaRPr lang="en-US" dirty="0">
              <a:solidFill>
                <a:prstClr val="black"/>
              </a:solidFill>
            </a:endParaRPr>
          </a:p>
        </p:txBody>
      </p:sp>
    </p:spTree>
    <p:extLst>
      <p:ext uri="{BB962C8B-B14F-4D97-AF65-F5344CB8AC3E}">
        <p14:creationId xmlns:p14="http://schemas.microsoft.com/office/powerpoint/2010/main" val="1586911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smtClean="0"/>
          </a:p>
          <a:p>
            <a:pPr marL="0" indent="0">
              <a:buNone/>
            </a:pPr>
            <a:endParaRPr lang="en-US" dirty="0"/>
          </a:p>
        </p:txBody>
      </p:sp>
      <p:sp>
        <p:nvSpPr>
          <p:cNvPr id="4" name="Slide Number Placeholder 3"/>
          <p:cNvSpPr>
            <a:spLocks noGrp="1"/>
          </p:cNvSpPr>
          <p:nvPr>
            <p:ph type="sldNum" sz="quarter" idx="10"/>
          </p:nvPr>
        </p:nvSpPr>
        <p:spPr/>
        <p:txBody>
          <a:bodyPr/>
          <a:lstStyle/>
          <a:p>
            <a:fld id="{AB487858-B996-4291-96F9-A7500760731E}" type="slidenum">
              <a:rPr lang="en-US" smtClean="0"/>
              <a:pPr/>
              <a:t>3</a:t>
            </a:fld>
            <a:endParaRPr lang="en-US" dirty="0"/>
          </a:p>
        </p:txBody>
      </p:sp>
    </p:spTree>
    <p:extLst>
      <p:ext uri="{BB962C8B-B14F-4D97-AF65-F5344CB8AC3E}">
        <p14:creationId xmlns:p14="http://schemas.microsoft.com/office/powerpoint/2010/main" val="25500693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indent="0">
              <a:buNone/>
            </a:pPr>
            <a:endParaRPr lang="en-US" dirty="0" smtClean="0"/>
          </a:p>
        </p:txBody>
      </p:sp>
      <p:sp>
        <p:nvSpPr>
          <p:cNvPr id="5" name="Date Placeholder 4"/>
          <p:cNvSpPr>
            <a:spLocks noGrp="1"/>
          </p:cNvSpPr>
          <p:nvPr>
            <p:ph type="dt" idx="10"/>
          </p:nvPr>
        </p:nvSpPr>
        <p:spPr>
          <a:xfrm>
            <a:off x="3884613" y="0"/>
            <a:ext cx="2971800" cy="457200"/>
          </a:xfrm>
          <a:prstGeom prst="rect">
            <a:avLst/>
          </a:prstGeom>
        </p:spPr>
        <p:txBody>
          <a:bodyPr/>
          <a:lstStyle/>
          <a:p>
            <a:fld id="{9067B06C-F4D5-48EA-9DE7-9093A9D398C2}" type="datetime8">
              <a:rPr lang="en-US" smtClean="0">
                <a:solidFill>
                  <a:prstClr val="black"/>
                </a:solidFill>
              </a:rPr>
              <a:pPr/>
              <a:t>2/25/2021 8:42 AM</a:t>
            </a:fld>
            <a:endParaRPr lang="en-US" dirty="0">
              <a:solidFill>
                <a:prstClr val="black"/>
              </a:solidFill>
            </a:endParaRPr>
          </a:p>
        </p:txBody>
      </p:sp>
      <p:sp>
        <p:nvSpPr>
          <p:cNvPr id="10" name="Slide Number Placeholder 9"/>
          <p:cNvSpPr>
            <a:spLocks noGrp="1"/>
          </p:cNvSpPr>
          <p:nvPr>
            <p:ph type="sldNum" sz="quarter" idx="12"/>
          </p:nvPr>
        </p:nvSpPr>
        <p:spPr/>
        <p:txBody>
          <a:bodyPr/>
          <a:lstStyle/>
          <a:p>
            <a:fld id="{B4008EB6-D09E-4580-8CD6-DDB14511944F}" type="slidenum">
              <a:rPr lang="en-US" smtClean="0">
                <a:solidFill>
                  <a:prstClr val="black"/>
                </a:solidFill>
              </a:rPr>
              <a:pPr/>
              <a:t>4</a:t>
            </a:fld>
            <a:endParaRPr lang="en-US" dirty="0">
              <a:solidFill>
                <a:prstClr val="black"/>
              </a:solidFill>
            </a:endParaRPr>
          </a:p>
        </p:txBody>
      </p:sp>
      <p:sp>
        <p:nvSpPr>
          <p:cNvPr id="11" name="Header Placeholder 10"/>
          <p:cNvSpPr>
            <a:spLocks noGrp="1"/>
          </p:cNvSpPr>
          <p:nvPr>
            <p:ph type="hdr" sz="quarter" idx="13"/>
          </p:nvPr>
        </p:nvSpPr>
        <p:spPr>
          <a:xfrm>
            <a:off x="0" y="0"/>
            <a:ext cx="2971800" cy="457200"/>
          </a:xfrm>
          <a:prstGeom prst="rect">
            <a:avLst/>
          </a:prstGeom>
        </p:spPr>
        <p:txBody>
          <a:bodyPr/>
          <a:lstStyle/>
          <a:p>
            <a:endParaRPr lang="en-US" dirty="0">
              <a:solidFill>
                <a:prstClr val="black"/>
              </a:solidFill>
            </a:endParaRPr>
          </a:p>
        </p:txBody>
      </p:sp>
    </p:spTree>
    <p:extLst>
      <p:ext uri="{BB962C8B-B14F-4D97-AF65-F5344CB8AC3E}">
        <p14:creationId xmlns:p14="http://schemas.microsoft.com/office/powerpoint/2010/main" val="1586911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487858-B996-4291-96F9-A7500760731E}" type="slidenum">
              <a:rPr lang="en-US" smtClean="0"/>
              <a:pPr/>
              <a:t>5</a:t>
            </a:fld>
            <a:endParaRPr lang="en-US" dirty="0"/>
          </a:p>
        </p:txBody>
      </p:sp>
    </p:spTree>
    <p:extLst>
      <p:ext uri="{BB962C8B-B14F-4D97-AF65-F5344CB8AC3E}">
        <p14:creationId xmlns:p14="http://schemas.microsoft.com/office/powerpoint/2010/main" val="21549307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AB487858-B996-4291-96F9-A7500760731E}" type="slidenum">
              <a:rPr lang="en-US" smtClean="0"/>
              <a:pPr/>
              <a:t>6</a:t>
            </a:fld>
            <a:endParaRPr lang="en-US" dirty="0"/>
          </a:p>
        </p:txBody>
      </p:sp>
    </p:spTree>
    <p:extLst>
      <p:ext uri="{BB962C8B-B14F-4D97-AF65-F5344CB8AC3E}">
        <p14:creationId xmlns:p14="http://schemas.microsoft.com/office/powerpoint/2010/main" val="35349980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AB487858-B996-4291-96F9-A7500760731E}" type="slidenum">
              <a:rPr lang="en-US" smtClean="0"/>
              <a:pPr/>
              <a:t>7</a:t>
            </a:fld>
            <a:endParaRPr lang="en-US" dirty="0"/>
          </a:p>
        </p:txBody>
      </p:sp>
    </p:spTree>
    <p:extLst>
      <p:ext uri="{BB962C8B-B14F-4D97-AF65-F5344CB8AC3E}">
        <p14:creationId xmlns:p14="http://schemas.microsoft.com/office/powerpoint/2010/main" val="35098404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487858-B996-4291-96F9-A7500760731E}" type="slidenum">
              <a:rPr lang="en-US" smtClean="0"/>
              <a:pPr/>
              <a:t>9</a:t>
            </a:fld>
            <a:endParaRPr lang="en-US" dirty="0"/>
          </a:p>
        </p:txBody>
      </p:sp>
    </p:spTree>
    <p:extLst>
      <p:ext uri="{BB962C8B-B14F-4D97-AF65-F5344CB8AC3E}">
        <p14:creationId xmlns:p14="http://schemas.microsoft.com/office/powerpoint/2010/main" val="24712986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487858-B996-4291-96F9-A7500760731E}" type="slidenum">
              <a:rPr lang="en-US" smtClean="0"/>
              <a:pPr/>
              <a:t>10</a:t>
            </a:fld>
            <a:endParaRPr lang="en-US" dirty="0"/>
          </a:p>
        </p:txBody>
      </p:sp>
    </p:spTree>
    <p:extLst>
      <p:ext uri="{BB962C8B-B14F-4D97-AF65-F5344CB8AC3E}">
        <p14:creationId xmlns:p14="http://schemas.microsoft.com/office/powerpoint/2010/main" val="9614920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1">
    <p:spTree>
      <p:nvGrpSpPr>
        <p:cNvPr id="1" name=""/>
        <p:cNvGrpSpPr/>
        <p:nvPr/>
      </p:nvGrpSpPr>
      <p:grpSpPr>
        <a:xfrm>
          <a:off x="0" y="0"/>
          <a:ext cx="0" cy="0"/>
          <a:chOff x="0" y="0"/>
          <a:chExt cx="0" cy="0"/>
        </a:xfrm>
      </p:grpSpPr>
      <p:sp>
        <p:nvSpPr>
          <p:cNvPr id="2" name="Title 1"/>
          <p:cNvSpPr>
            <a:spLocks noGrp="1"/>
          </p:cNvSpPr>
          <p:nvPr>
            <p:ph type="ctrTitle"/>
          </p:nvPr>
        </p:nvSpPr>
        <p:spPr>
          <a:xfrm>
            <a:off x="628650" y="1952625"/>
            <a:ext cx="7772400" cy="1470025"/>
          </a:xfrm>
        </p:spPr>
        <p:txBody>
          <a:bodyPr anchor="b">
            <a:noAutofit/>
          </a:bodyPr>
          <a:lstStyle>
            <a:lvl1pPr>
              <a:defRPr sz="3600"/>
            </a:lvl1pPr>
          </a:lstStyle>
          <a:p>
            <a:r>
              <a:rPr lang="en-US" dirty="0" smtClean="0"/>
              <a:t>Click to edit Master title style</a:t>
            </a:r>
            <a:endParaRPr lang="en-US" dirty="0"/>
          </a:p>
        </p:txBody>
      </p:sp>
      <p:sp>
        <p:nvSpPr>
          <p:cNvPr id="3" name="Subtitle 2"/>
          <p:cNvSpPr>
            <a:spLocks noGrp="1"/>
          </p:cNvSpPr>
          <p:nvPr>
            <p:ph type="subTitle" idx="1"/>
          </p:nvPr>
        </p:nvSpPr>
        <p:spPr>
          <a:xfrm>
            <a:off x="627063" y="3432175"/>
            <a:ext cx="7772400" cy="1752600"/>
          </a:xfrm>
        </p:spPr>
        <p:txBody>
          <a:bodyPr>
            <a:noAutofit/>
          </a:bodyPr>
          <a:lstStyle>
            <a:lvl1pPr marL="0" indent="0" algn="l">
              <a:buNone/>
              <a:defRPr sz="2000" b="1">
                <a:solidFill>
                  <a:schemeClr val="accent3"/>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34283979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2">
    <p:spTree>
      <p:nvGrpSpPr>
        <p:cNvPr id="1" name=""/>
        <p:cNvGrpSpPr/>
        <p:nvPr/>
      </p:nvGrpSpPr>
      <p:grpSpPr>
        <a:xfrm>
          <a:off x="0" y="0"/>
          <a:ext cx="0" cy="0"/>
          <a:chOff x="0" y="0"/>
          <a:chExt cx="0" cy="0"/>
        </a:xfrm>
      </p:grpSpPr>
      <p:sp>
        <p:nvSpPr>
          <p:cNvPr id="2" name="Title 1"/>
          <p:cNvSpPr>
            <a:spLocks noGrp="1"/>
          </p:cNvSpPr>
          <p:nvPr>
            <p:ph type="ctrTitle"/>
          </p:nvPr>
        </p:nvSpPr>
        <p:spPr>
          <a:xfrm>
            <a:off x="628650" y="1952625"/>
            <a:ext cx="7772400" cy="1470025"/>
          </a:xfrm>
        </p:spPr>
        <p:txBody>
          <a:bodyPr vert="horz" lIns="91440" tIns="45720" rIns="91440" bIns="45720" rtlCol="0" anchor="b">
            <a:noAutofit/>
          </a:bodyPr>
          <a:lstStyle>
            <a:lvl1pPr>
              <a:defRPr lang="en-US" sz="3600" dirty="0">
                <a:solidFill>
                  <a:schemeClr val="bg1"/>
                </a:solidFill>
              </a:defRPr>
            </a:lvl1pPr>
          </a:lstStyle>
          <a:p>
            <a:pPr lvl="0"/>
            <a:r>
              <a:rPr lang="en-US" dirty="0" smtClean="0"/>
              <a:t>Click to edit Master title style</a:t>
            </a:r>
            <a:endParaRPr lang="en-US" dirty="0"/>
          </a:p>
        </p:txBody>
      </p:sp>
      <p:sp>
        <p:nvSpPr>
          <p:cNvPr id="3" name="Subtitle 2"/>
          <p:cNvSpPr>
            <a:spLocks noGrp="1"/>
          </p:cNvSpPr>
          <p:nvPr>
            <p:ph type="subTitle" idx="1"/>
          </p:nvPr>
        </p:nvSpPr>
        <p:spPr>
          <a:xfrm>
            <a:off x="627063" y="3432175"/>
            <a:ext cx="7772400" cy="1752600"/>
          </a:xfrm>
        </p:spPr>
        <p:txBody>
          <a:bodyPr>
            <a:noAutofit/>
          </a:bodyPr>
          <a:lstStyle>
            <a:lvl1pPr marL="0" indent="0" algn="l">
              <a:buNone/>
              <a:defRPr sz="2000" b="1">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1561594728"/>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lvl1pPr>
              <a:defRPr lang="en-US"/>
            </a:lvl1pPr>
          </a:lstStyle>
          <a:p>
            <a:pPr lvl="0"/>
            <a:r>
              <a:rPr lang="en-US" dirty="0" smtClean="0"/>
              <a:t>Click to edit Master title style</a:t>
            </a:r>
            <a:endParaRPr lang="en-US" dirty="0"/>
          </a:p>
        </p:txBody>
      </p:sp>
      <p:sp>
        <p:nvSpPr>
          <p:cNvPr id="3" name="Content Placeholder 2"/>
          <p:cNvSpPr>
            <a:spLocks noGrp="1"/>
          </p:cNvSpPr>
          <p:nvPr>
            <p:ph idx="1"/>
          </p:nvPr>
        </p:nvSpPr>
        <p:spPr>
          <a:xfrm>
            <a:off x="641350" y="1371600"/>
            <a:ext cx="8045450" cy="4800600"/>
          </a:xfrm>
        </p:spPr>
        <p:txBody>
          <a:bodyPr>
            <a:noAutofit/>
          </a:bodyPr>
          <a:lstStyle>
            <a:lvl2pPr marL="342900" indent="-152400">
              <a:buFont typeface="Arial" panose="020B0604020202020204" pitchFamily="34" charset="0"/>
              <a:buChar char="-"/>
              <a:defRPr/>
            </a:lvl2pPr>
          </a:lstStyle>
          <a:p>
            <a:pPr lvl="0"/>
            <a:r>
              <a:rPr lang="en-US" dirty="0" smtClean="0"/>
              <a:t>Click to edit Master text styles</a:t>
            </a:r>
          </a:p>
          <a:p>
            <a:pPr lvl="1"/>
            <a:r>
              <a:rPr lang="en-US" dirty="0" smtClean="0"/>
              <a:t>Second level</a:t>
            </a:r>
          </a:p>
        </p:txBody>
      </p:sp>
      <p:sp>
        <p:nvSpPr>
          <p:cNvPr id="6" name="Slide Number Placeholder 5"/>
          <p:cNvSpPr>
            <a:spLocks noGrp="1"/>
          </p:cNvSpPr>
          <p:nvPr>
            <p:ph type="sldNum" sz="quarter" idx="12"/>
          </p:nvPr>
        </p:nvSpPr>
        <p:spPr/>
        <p:txBody>
          <a:bodyPr/>
          <a:lstStyle/>
          <a:p>
            <a:fld id="{90F9BDA0-AF0E-4BA8-B742-3B9C92A3E6FE}" type="slidenum">
              <a:rPr lang="en-US" smtClean="0"/>
              <a:t>‹#›</a:t>
            </a:fld>
            <a:endParaRPr lang="en-US" dirty="0"/>
          </a:p>
        </p:txBody>
      </p:sp>
    </p:spTree>
    <p:extLst>
      <p:ext uri="{BB962C8B-B14F-4D97-AF65-F5344CB8AC3E}">
        <p14:creationId xmlns:p14="http://schemas.microsoft.com/office/powerpoint/2010/main" val="864077305"/>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tion Title 1">
    <p:spTree>
      <p:nvGrpSpPr>
        <p:cNvPr id="1" name=""/>
        <p:cNvGrpSpPr/>
        <p:nvPr/>
      </p:nvGrpSpPr>
      <p:grpSpPr>
        <a:xfrm>
          <a:off x="0" y="0"/>
          <a:ext cx="0" cy="0"/>
          <a:chOff x="0" y="0"/>
          <a:chExt cx="0" cy="0"/>
        </a:xfrm>
      </p:grpSpPr>
      <p:sp>
        <p:nvSpPr>
          <p:cNvPr id="2" name="Title 1"/>
          <p:cNvSpPr>
            <a:spLocks noGrp="1"/>
          </p:cNvSpPr>
          <p:nvPr>
            <p:ph type="ctrTitle"/>
          </p:nvPr>
        </p:nvSpPr>
        <p:spPr>
          <a:xfrm>
            <a:off x="628650" y="2693988"/>
            <a:ext cx="7772400" cy="1470025"/>
          </a:xfrm>
        </p:spPr>
        <p:txBody>
          <a:bodyPr anchor="ctr">
            <a:noAutofit/>
          </a:bodyPr>
          <a:lstStyle>
            <a:lvl1pPr>
              <a:defRPr sz="3600"/>
            </a:lvl1pPr>
          </a:lstStyle>
          <a:p>
            <a:r>
              <a:rPr lang="en-US" dirty="0" smtClean="0"/>
              <a:t>Click to edit Master title style</a:t>
            </a:r>
            <a:endParaRPr lang="en-US" dirty="0"/>
          </a:p>
        </p:txBody>
      </p:sp>
    </p:spTree>
    <p:extLst>
      <p:ext uri="{BB962C8B-B14F-4D97-AF65-F5344CB8AC3E}">
        <p14:creationId xmlns:p14="http://schemas.microsoft.com/office/powerpoint/2010/main" val="2061009703"/>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ection Title 2">
    <p:spTree>
      <p:nvGrpSpPr>
        <p:cNvPr id="1" name=""/>
        <p:cNvGrpSpPr/>
        <p:nvPr/>
      </p:nvGrpSpPr>
      <p:grpSpPr>
        <a:xfrm>
          <a:off x="0" y="0"/>
          <a:ext cx="0" cy="0"/>
          <a:chOff x="0" y="0"/>
          <a:chExt cx="0" cy="0"/>
        </a:xfrm>
      </p:grpSpPr>
      <p:sp>
        <p:nvSpPr>
          <p:cNvPr id="2" name="Title 1"/>
          <p:cNvSpPr>
            <a:spLocks noGrp="1"/>
          </p:cNvSpPr>
          <p:nvPr>
            <p:ph type="ctrTitle"/>
          </p:nvPr>
        </p:nvSpPr>
        <p:spPr>
          <a:xfrm>
            <a:off x="628650" y="2693988"/>
            <a:ext cx="7772400" cy="1470025"/>
          </a:xfrm>
        </p:spPr>
        <p:txBody>
          <a:bodyPr anchor="ctr">
            <a:noAutofit/>
          </a:bodyPr>
          <a:lstStyle>
            <a:lvl1pPr>
              <a:defRPr sz="3600">
                <a:solidFill>
                  <a:schemeClr val="bg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799677201"/>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C77E7ED8-9B9E-48DB-A3AA-FEBC968B6923}" type="datetimeFigureOut">
              <a:rPr lang="en-US" smtClean="0"/>
              <a:t>2/25/2021</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396C19CE-2270-4EA0-886B-36F0C1733EB9}" type="slidenum">
              <a:rPr lang="en-US" smtClean="0"/>
              <a:t>‹#›</a:t>
            </a:fld>
            <a:endParaRPr lang="en-US" dirty="0"/>
          </a:p>
        </p:txBody>
      </p:sp>
      <p:sp>
        <p:nvSpPr>
          <p:cNvPr id="5" name="Title 4"/>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56443491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Title &amp; 2-color Non-bulleted text">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201722" y="1187644"/>
            <a:ext cx="8741257" cy="1931322"/>
          </a:xfrm>
        </p:spPr>
        <p:txBody>
          <a:bodyPr lIns="135542" rIns="135542"/>
          <a:lstStyle>
            <a:lvl1pPr marL="0" indent="0">
              <a:buNone/>
              <a:defRPr sz="3000">
                <a:gradFill>
                  <a:gsLst>
                    <a:gs pos="1250">
                      <a:schemeClr val="tx2"/>
                    </a:gs>
                    <a:gs pos="99000">
                      <a:schemeClr val="tx2"/>
                    </a:gs>
                  </a:gsLst>
                  <a:lin ang="5400000" scaled="0"/>
                </a:gradFill>
              </a:defRPr>
            </a:lvl1pPr>
            <a:lvl2pPr marL="0" indent="0">
              <a:buFontTx/>
              <a:buNone/>
              <a:defRPr sz="1600"/>
            </a:lvl2pPr>
            <a:lvl3pPr marL="141170" indent="0">
              <a:buNone/>
              <a:defRPr/>
            </a:lvl3pPr>
            <a:lvl4pPr marL="282340" indent="0">
              <a:buNone/>
              <a:defRPr/>
            </a:lvl4pPr>
            <a:lvl5pPr marL="423510" indent="0">
              <a:buNone/>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Title 2"/>
          <p:cNvSpPr>
            <a:spLocks noGrp="1"/>
          </p:cNvSpPr>
          <p:nvPr>
            <p:ph type="title"/>
          </p:nvPr>
        </p:nvSpPr>
        <p:spPr>
          <a:xfrm>
            <a:off x="201722" y="291102"/>
            <a:ext cx="8758127" cy="899665"/>
          </a:xfrm>
        </p:spPr>
        <p:txBody>
          <a:bodyPr/>
          <a:lstStyle>
            <a:lvl1pPr>
              <a:defRPr/>
            </a:lvl1pPr>
          </a:lstStyle>
          <a:p>
            <a:r>
              <a:rPr lang="en-US" dirty="0" smtClean="0"/>
              <a:t>Click to edit Master title style</a:t>
            </a:r>
            <a:endParaRPr lang="en-US" dirty="0"/>
          </a:p>
        </p:txBody>
      </p:sp>
      <p:sp>
        <p:nvSpPr>
          <p:cNvPr id="2" name="Slide Number Placeholder 1"/>
          <p:cNvSpPr>
            <a:spLocks noGrp="1"/>
          </p:cNvSpPr>
          <p:nvPr>
            <p:ph type="sldNum" sz="quarter" idx="11"/>
          </p:nvPr>
        </p:nvSpPr>
        <p:spPr/>
        <p:txBody>
          <a:bodyPr/>
          <a:lstStyle/>
          <a:p>
            <a:fld id="{D470A6BA-6070-4AD1-A225-45B2351DF1FF}" type="slidenum">
              <a:rPr lang="en-US" smtClean="0"/>
              <a:pPr/>
              <a:t>‹#›</a:t>
            </a:fld>
            <a:endParaRPr lang="en-US" dirty="0"/>
          </a:p>
        </p:txBody>
      </p:sp>
    </p:spTree>
    <p:extLst>
      <p:ext uri="{BB962C8B-B14F-4D97-AF65-F5344CB8AC3E}">
        <p14:creationId xmlns:p14="http://schemas.microsoft.com/office/powerpoint/2010/main" val="1112767665"/>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90F9BDA0-AF0E-4BA8-B742-3B9C92A3E6FE}" type="slidenum">
              <a:rPr lang="en-US" smtClean="0"/>
              <a:pPr/>
              <a:t>‹#›</a:t>
            </a:fld>
            <a:endParaRPr lang="en-US" dirty="0"/>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195995364"/>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fld id="{90F9BDA0-AF0E-4BA8-B742-3B9C92A3E6FE}" type="slidenum">
              <a:rPr lang="en-US" smtClean="0"/>
              <a:pPr/>
              <a:t>‹#›</a:t>
            </a:fld>
            <a:endParaRPr lang="en-US" dirty="0"/>
          </a:p>
        </p:txBody>
      </p:sp>
    </p:spTree>
    <p:extLst>
      <p:ext uri="{BB962C8B-B14F-4D97-AF65-F5344CB8AC3E}">
        <p14:creationId xmlns:p14="http://schemas.microsoft.com/office/powerpoint/2010/main" val="4083698041"/>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emf"/><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7184" y="228600"/>
            <a:ext cx="5943600" cy="790578"/>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41350" y="1371600"/>
            <a:ext cx="8045450" cy="48006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p:txBody>
      </p:sp>
      <p:sp>
        <p:nvSpPr>
          <p:cNvPr id="6" name="Slide Number Placeholder 5"/>
          <p:cNvSpPr>
            <a:spLocks noGrp="1"/>
          </p:cNvSpPr>
          <p:nvPr>
            <p:ph type="sldNum" sz="quarter" idx="4"/>
          </p:nvPr>
        </p:nvSpPr>
        <p:spPr>
          <a:xfrm>
            <a:off x="7620000" y="6528259"/>
            <a:ext cx="1066800" cy="167847"/>
          </a:xfrm>
          <a:prstGeom prst="rect">
            <a:avLst/>
          </a:prstGeom>
        </p:spPr>
        <p:txBody>
          <a:bodyPr vert="horz" lIns="0" tIns="0" rIns="0" bIns="0" rtlCol="0" anchor="b"/>
          <a:lstStyle>
            <a:lvl1pPr algn="r">
              <a:defRPr sz="900">
                <a:solidFill>
                  <a:schemeClr val="tx1"/>
                </a:solidFill>
              </a:defRPr>
            </a:lvl1pPr>
          </a:lstStyle>
          <a:p>
            <a:fld id="{90F9BDA0-AF0E-4BA8-B742-3B9C92A3E6FE}" type="slidenum">
              <a:rPr lang="en-US" smtClean="0"/>
              <a:pPr/>
              <a:t>‹#›</a:t>
            </a:fld>
            <a:endParaRPr lang="en-US" dirty="0"/>
          </a:p>
        </p:txBody>
      </p:sp>
      <p:cxnSp>
        <p:nvCxnSpPr>
          <p:cNvPr id="7" name="Straight Connector 6"/>
          <p:cNvCxnSpPr/>
          <p:nvPr/>
        </p:nvCxnSpPr>
        <p:spPr bwMode="auto">
          <a:xfrm>
            <a:off x="746125" y="990600"/>
            <a:ext cx="8397875" cy="0"/>
          </a:xfrm>
          <a:prstGeom prst="line">
            <a:avLst/>
          </a:prstGeom>
          <a:solidFill>
            <a:srgbClr val="798387"/>
          </a:solidFill>
          <a:ln w="63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8" name="Picture 7"/>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900872" y="424618"/>
            <a:ext cx="1801260" cy="374574"/>
          </a:xfrm>
          <a:prstGeom prst="rect">
            <a:avLst/>
          </a:prstGeom>
        </p:spPr>
      </p:pic>
      <p:sp>
        <p:nvSpPr>
          <p:cNvPr id="10" name="TextBox 9"/>
          <p:cNvSpPr txBox="1"/>
          <p:nvPr/>
        </p:nvSpPr>
        <p:spPr>
          <a:xfrm>
            <a:off x="744220" y="6603773"/>
            <a:ext cx="5842000" cy="92333"/>
          </a:xfrm>
          <a:prstGeom prst="rect">
            <a:avLst/>
          </a:prstGeom>
          <a:noFill/>
        </p:spPr>
        <p:txBody>
          <a:bodyPr wrap="square" lIns="0" tIns="0" rIns="0" bIns="0" rtlCol="0" anchor="b">
            <a:spAutoFit/>
          </a:bodyPr>
          <a:lstStyle/>
          <a:p>
            <a:r>
              <a:rPr lang="en-US" sz="600" dirty="0">
                <a:solidFill>
                  <a:schemeClr val="tx1"/>
                </a:solidFill>
                <a:latin typeface="Arial"/>
                <a:cs typeface="Arial"/>
              </a:rPr>
              <a:t>Proprietary </a:t>
            </a:r>
            <a:r>
              <a:rPr lang="en-US" sz="600" dirty="0" smtClean="0">
                <a:solidFill>
                  <a:schemeClr val="tx1"/>
                </a:solidFill>
                <a:latin typeface="Arial"/>
                <a:cs typeface="Arial"/>
              </a:rPr>
              <a:t>information </a:t>
            </a:r>
            <a:r>
              <a:rPr lang="en-US" sz="600" dirty="0">
                <a:solidFill>
                  <a:schemeClr val="tx1"/>
                </a:solidFill>
                <a:latin typeface="Arial"/>
                <a:cs typeface="Arial"/>
              </a:rPr>
              <a:t>of UnitedHealth </a:t>
            </a:r>
            <a:r>
              <a:rPr lang="en-US" sz="600" dirty="0" smtClean="0">
                <a:solidFill>
                  <a:schemeClr val="tx1"/>
                </a:solidFill>
                <a:latin typeface="Arial"/>
                <a:cs typeface="Arial"/>
              </a:rPr>
              <a:t>Group. Do </a:t>
            </a:r>
            <a:r>
              <a:rPr lang="en-US" sz="600" dirty="0">
                <a:solidFill>
                  <a:schemeClr val="tx1"/>
                </a:solidFill>
                <a:latin typeface="Arial"/>
                <a:cs typeface="Arial"/>
              </a:rPr>
              <a:t>not distribute or reproduce without express permission of UnitedHealth Group.</a:t>
            </a:r>
          </a:p>
        </p:txBody>
      </p:sp>
      <p:cxnSp>
        <p:nvCxnSpPr>
          <p:cNvPr id="11" name="Straight Connector 10"/>
          <p:cNvCxnSpPr/>
          <p:nvPr/>
        </p:nvCxnSpPr>
        <p:spPr bwMode="auto">
          <a:xfrm>
            <a:off x="746125" y="6466703"/>
            <a:ext cx="8397875" cy="0"/>
          </a:xfrm>
          <a:prstGeom prst="line">
            <a:avLst/>
          </a:prstGeom>
          <a:solidFill>
            <a:schemeClr val="accent1"/>
          </a:solidFill>
          <a:ln w="6350" cap="flat" cmpd="sng" algn="ctr">
            <a:solidFill>
              <a:srgbClr val="8C959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826656894"/>
      </p:ext>
    </p:extLst>
  </p:cSld>
  <p:clrMap bg1="lt1" tx1="dk1" bg2="lt2" tx2="dk2" accent1="accent1" accent2="accent2" accent3="accent3" accent4="accent4" accent5="accent5" accent6="accent6" hlink="hlink" folHlink="folHlink"/>
  <p:sldLayoutIdLst>
    <p:sldLayoutId id="2147483671" r:id="rId1"/>
    <p:sldLayoutId id="2147483682" r:id="rId2"/>
    <p:sldLayoutId id="2147483672" r:id="rId3"/>
    <p:sldLayoutId id="2147483683" r:id="rId4"/>
    <p:sldLayoutId id="2147483684" r:id="rId5"/>
    <p:sldLayoutId id="2147483685" r:id="rId6"/>
    <p:sldLayoutId id="2147483686" r:id="rId7"/>
    <p:sldLayoutId id="2147483687" r:id="rId8"/>
    <p:sldLayoutId id="2147483688" r:id="rId9"/>
  </p:sldLayoutIdLst>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2400" b="1" kern="1200">
          <a:solidFill>
            <a:schemeClr val="accent1"/>
          </a:solidFill>
          <a:latin typeface="+mj-lt"/>
          <a:ea typeface="+mj-ea"/>
          <a:cs typeface="+mj-cs"/>
        </a:defRPr>
      </a:lvl1pPr>
    </p:titleStyle>
    <p:bodyStyle>
      <a:lvl1pPr marL="176213" indent="-176213"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1pPr>
      <a:lvl2pPr marL="342900" indent="-152400"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2pPr>
      <a:lvl3pPr marL="404812" indent="0" algn="l" defTabSz="914400" rtl="0" eaLnBrk="1" latinLnBrk="0" hangingPunct="1">
        <a:spcBef>
          <a:spcPts val="0"/>
        </a:spcBef>
        <a:spcAft>
          <a:spcPts val="400"/>
        </a:spcAft>
        <a:buClr>
          <a:schemeClr val="accent3"/>
        </a:buClr>
        <a:buFont typeface="Arial" panose="020B0604020202020204" pitchFamily="34" charset="0"/>
        <a:buNone/>
        <a:defRPr sz="1800" kern="1200">
          <a:solidFill>
            <a:srgbClr val="4D4D4D"/>
          </a:solidFill>
          <a:latin typeface="+mn-lt"/>
          <a:ea typeface="+mn-ea"/>
          <a:cs typeface="+mn-cs"/>
        </a:defRPr>
      </a:lvl3pPr>
      <a:lvl4pPr marL="747713" indent="-176213"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4pPr>
      <a:lvl5pPr marL="976313" indent="-228600" algn="l" defTabSz="914400" rtl="0" eaLnBrk="1" latinLnBrk="0" hangingPunct="1">
        <a:spcBef>
          <a:spcPts val="0"/>
        </a:spcBef>
        <a:spcAft>
          <a:spcPts val="400"/>
        </a:spcAft>
        <a:buClr>
          <a:schemeClr val="accent3"/>
        </a:buClr>
        <a:buFont typeface="Arial" panose="020B0604020202020204" pitchFamily="34" charset="0"/>
        <a:buChar char="»"/>
        <a:defRPr sz="1800" kern="1200">
          <a:solidFill>
            <a:srgbClr val="4D4D4D"/>
          </a:solidFill>
          <a:latin typeface="+mn-lt"/>
          <a:ea typeface="+mn-ea"/>
          <a:cs typeface="+mn-cs"/>
        </a:defRPr>
      </a:lvl5pPr>
      <a:lvl6pPr marL="2514600" indent="-228600" algn="l" defTabSz="914400" rtl="0" eaLnBrk="1" latinLnBrk="0" hangingPunct="1">
        <a:spcBef>
          <a:spcPct val="20000"/>
        </a:spcBef>
        <a:buClr>
          <a:schemeClr val="accent3"/>
        </a:buClr>
        <a:buFont typeface="Arial" panose="020B0604020202020204" pitchFamily="34" charset="0"/>
        <a:buChar char="•"/>
        <a:defRPr sz="1800" kern="1200">
          <a:solidFill>
            <a:srgbClr val="4D4D4D"/>
          </a:solidFill>
          <a:latin typeface="+mn-lt"/>
          <a:ea typeface="+mn-ea"/>
          <a:cs typeface="+mn-cs"/>
        </a:defRPr>
      </a:lvl6pPr>
      <a:lvl7pPr marL="2971800" indent="-228600" algn="l" defTabSz="914400" rtl="0" eaLnBrk="1" latinLnBrk="0" hangingPunct="1">
        <a:spcBef>
          <a:spcPct val="20000"/>
        </a:spcBef>
        <a:buClr>
          <a:schemeClr val="accent3"/>
        </a:buClr>
        <a:buFont typeface="Arial" panose="020B0604020202020204" pitchFamily="34" charset="0"/>
        <a:buChar char="•"/>
        <a:defRPr sz="1800" kern="1200">
          <a:solidFill>
            <a:srgbClr val="4D4D4D"/>
          </a:solidFill>
          <a:latin typeface="+mn-lt"/>
          <a:ea typeface="+mn-ea"/>
          <a:cs typeface="+mn-cs"/>
        </a:defRPr>
      </a:lvl7pPr>
      <a:lvl8pPr marL="3429000" indent="-228600" algn="l" defTabSz="914400" rtl="0" eaLnBrk="1" latinLnBrk="0" hangingPunct="1">
        <a:spcBef>
          <a:spcPct val="20000"/>
        </a:spcBef>
        <a:buClr>
          <a:schemeClr val="accent3"/>
        </a:buClr>
        <a:buFont typeface="Arial" panose="020B0604020202020204" pitchFamily="34" charset="0"/>
        <a:buChar char="•"/>
        <a:defRPr sz="1800" kern="1200">
          <a:solidFill>
            <a:srgbClr val="4D4D4D"/>
          </a:solidFill>
          <a:latin typeface="+mn-lt"/>
          <a:ea typeface="+mn-ea"/>
          <a:cs typeface="+mn-cs"/>
        </a:defRPr>
      </a:lvl8pPr>
      <a:lvl9pPr marL="3657600" indent="0" algn="l" defTabSz="914400" rtl="0" eaLnBrk="1" latinLnBrk="0" hangingPunct="1">
        <a:spcBef>
          <a:spcPct val="20000"/>
        </a:spcBef>
        <a:buClr>
          <a:schemeClr val="accent3"/>
        </a:buClr>
        <a:buFont typeface="Arial" panose="020B0604020202020204" pitchFamily="34" charset="0"/>
        <a:buNone/>
        <a:defRPr sz="1800" kern="1200" baseline="0">
          <a:solidFill>
            <a:srgbClr val="4D4D4D"/>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1.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1.xml"/><Relationship Id="rId11" Type="http://schemas.openxmlformats.org/officeDocument/2006/relationships/image" Target="../media/image7.png"/><Relationship Id="rId5" Type="http://schemas.openxmlformats.org/officeDocument/2006/relationships/diagramQuickStyle" Target="../diagrams/quickStyle1.xml"/><Relationship Id="rId10" Type="http://schemas.openxmlformats.org/officeDocument/2006/relationships/image" Target="../media/image6.png"/><Relationship Id="rId4" Type="http://schemas.openxmlformats.org/officeDocument/2006/relationships/diagramLayout" Target="../diagrams/layout1.xml"/><Relationship Id="rId9" Type="http://schemas.openxmlformats.org/officeDocument/2006/relationships/image" Target="../media/image5.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12.png"/><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51169" y="5109442"/>
            <a:ext cx="4656502" cy="1066959"/>
          </a:xfrm>
          <a:prstGeom prst="rect">
            <a:avLst/>
          </a:prstGeom>
        </p:spPr>
        <p:txBody>
          <a:bodyPr wrap="square">
            <a:spAutoFit/>
          </a:bodyPr>
          <a:lstStyle/>
          <a:p>
            <a:pPr>
              <a:spcAft>
                <a:spcPts val="400"/>
              </a:spcAft>
              <a:buClr>
                <a:schemeClr val="accent3"/>
              </a:buClr>
            </a:pPr>
            <a:r>
              <a:rPr lang="en-US" sz="1200" dirty="0" smtClean="0">
                <a:solidFill>
                  <a:schemeClr val="bg2">
                    <a:lumMod val="10000"/>
                  </a:schemeClr>
                </a:solidFill>
              </a:rPr>
              <a:t>The </a:t>
            </a:r>
            <a:r>
              <a:rPr lang="en-US" sz="1200" dirty="0">
                <a:solidFill>
                  <a:schemeClr val="bg2">
                    <a:lumMod val="10000"/>
                  </a:schemeClr>
                </a:solidFill>
              </a:rPr>
              <a:t>material discussed </a:t>
            </a:r>
            <a:r>
              <a:rPr lang="en-US" sz="1200" dirty="0" smtClean="0">
                <a:solidFill>
                  <a:schemeClr val="bg2">
                    <a:lumMod val="10000"/>
                  </a:schemeClr>
                </a:solidFill>
              </a:rPr>
              <a:t>in this presentation is intended for general information purposes only and should </a:t>
            </a:r>
            <a:r>
              <a:rPr lang="en-US" sz="1200" dirty="0">
                <a:solidFill>
                  <a:schemeClr val="bg2">
                    <a:lumMod val="10000"/>
                  </a:schemeClr>
                </a:solidFill>
              </a:rPr>
              <a:t>not be construed as legal advice.  </a:t>
            </a:r>
            <a:r>
              <a:rPr lang="en-US" sz="1200" dirty="0" smtClean="0">
                <a:solidFill>
                  <a:schemeClr val="bg2">
                    <a:lumMod val="10000"/>
                  </a:schemeClr>
                </a:solidFill>
              </a:rPr>
              <a:t>All opinions stated are the presenter’s and not her employer.</a:t>
            </a:r>
          </a:p>
          <a:p>
            <a:pPr>
              <a:spcAft>
                <a:spcPts val="400"/>
              </a:spcAft>
              <a:buClr>
                <a:schemeClr val="accent3"/>
              </a:buClr>
            </a:pPr>
            <a:endParaRPr lang="en-US" sz="1200" dirty="0">
              <a:solidFill>
                <a:srgbClr val="444444"/>
              </a:solidFill>
            </a:endParaRPr>
          </a:p>
        </p:txBody>
      </p:sp>
      <p:sp>
        <p:nvSpPr>
          <p:cNvPr id="5" name="Subtitle 4"/>
          <p:cNvSpPr>
            <a:spLocks noGrp="1"/>
          </p:cNvSpPr>
          <p:nvPr>
            <p:ph type="subTitle" idx="1"/>
          </p:nvPr>
        </p:nvSpPr>
        <p:spPr>
          <a:xfrm>
            <a:off x="4801294" y="2420835"/>
            <a:ext cx="3707870" cy="1752600"/>
          </a:xfrm>
        </p:spPr>
        <p:txBody>
          <a:bodyPr/>
          <a:lstStyle/>
          <a:p>
            <a:endParaRPr lang="en-US" dirty="0" smtClean="0">
              <a:solidFill>
                <a:srgbClr val="003DA1"/>
              </a:solidFill>
            </a:endParaRPr>
          </a:p>
          <a:p>
            <a:endParaRPr lang="en-US" dirty="0">
              <a:solidFill>
                <a:srgbClr val="003DA1"/>
              </a:solidFill>
            </a:endParaRPr>
          </a:p>
          <a:p>
            <a:r>
              <a:rPr lang="en-US" dirty="0" smtClean="0">
                <a:solidFill>
                  <a:schemeClr val="bg2">
                    <a:lumMod val="10000"/>
                  </a:schemeClr>
                </a:solidFill>
              </a:rPr>
              <a:t>Morissa S. Fregeau</a:t>
            </a:r>
          </a:p>
          <a:p>
            <a:r>
              <a:rPr lang="en-US" dirty="0" smtClean="0">
                <a:solidFill>
                  <a:schemeClr val="bg2">
                    <a:lumMod val="10000"/>
                  </a:schemeClr>
                </a:solidFill>
              </a:rPr>
              <a:t>Senior Associate Counsel</a:t>
            </a:r>
          </a:p>
          <a:p>
            <a:r>
              <a:rPr lang="en-US" dirty="0" smtClean="0">
                <a:solidFill>
                  <a:schemeClr val="bg2">
                    <a:lumMod val="10000"/>
                  </a:schemeClr>
                </a:solidFill>
              </a:rPr>
              <a:t>Aflac</a:t>
            </a:r>
          </a:p>
        </p:txBody>
      </p:sp>
      <p:pic>
        <p:nvPicPr>
          <p:cNvPr id="3" name="Picture 3" descr="8 boxes arranged in a square with blank in the middle.  Each box showing a different aspect of accessibility.  " title="Accessibility Ic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7164" y="2288019"/>
            <a:ext cx="2897945" cy="2546251"/>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ctrTitle"/>
          </p:nvPr>
        </p:nvSpPr>
        <p:spPr>
          <a:xfrm>
            <a:off x="628649" y="406562"/>
            <a:ext cx="7770283" cy="1470025"/>
          </a:xfrm>
        </p:spPr>
        <p:txBody>
          <a:bodyPr anchor="b"/>
          <a:lstStyle/>
          <a:p>
            <a:pPr algn="ctr"/>
            <a:r>
              <a:rPr lang="en-US" sz="3200" dirty="0" smtClean="0">
                <a:solidFill>
                  <a:schemeClr val="bg2">
                    <a:lumMod val="10000"/>
                  </a:schemeClr>
                </a:solidFill>
              </a:rPr>
              <a:t>Accessibility Laws and </a:t>
            </a:r>
            <a:r>
              <a:rPr lang="en-US" sz="3200" dirty="0">
                <a:solidFill>
                  <a:schemeClr val="bg2">
                    <a:lumMod val="10000"/>
                  </a:schemeClr>
                </a:solidFill>
              </a:rPr>
              <a:t>H</a:t>
            </a:r>
            <a:r>
              <a:rPr lang="en-US" sz="3200" dirty="0" smtClean="0">
                <a:solidFill>
                  <a:schemeClr val="bg2">
                    <a:lumMod val="10000"/>
                  </a:schemeClr>
                </a:solidFill>
              </a:rPr>
              <a:t>ow They Apply to Health Plans</a:t>
            </a:r>
            <a:br>
              <a:rPr lang="en-US" sz="3200" dirty="0" smtClean="0">
                <a:solidFill>
                  <a:schemeClr val="bg2">
                    <a:lumMod val="10000"/>
                  </a:schemeClr>
                </a:solidFill>
              </a:rPr>
            </a:br>
            <a:r>
              <a:rPr lang="en-US" sz="2400" dirty="0" smtClean="0">
                <a:solidFill>
                  <a:schemeClr val="bg2">
                    <a:lumMod val="10000"/>
                  </a:schemeClr>
                </a:solidFill>
              </a:rPr>
              <a:t>2021 </a:t>
            </a:r>
            <a:r>
              <a:rPr lang="en-US" sz="2400" dirty="0">
                <a:solidFill>
                  <a:schemeClr val="bg2">
                    <a:lumMod val="10000"/>
                  </a:schemeClr>
                </a:solidFill>
              </a:rPr>
              <a:t>Jacobus tenBroek Disability Law </a:t>
            </a:r>
            <a:r>
              <a:rPr lang="en-US" sz="2400" dirty="0" smtClean="0">
                <a:solidFill>
                  <a:schemeClr val="bg2">
                    <a:lumMod val="10000"/>
                  </a:schemeClr>
                </a:solidFill>
              </a:rPr>
              <a:t>Symposium</a:t>
            </a:r>
            <a:endParaRPr lang="en-US" sz="2400" dirty="0">
              <a:solidFill>
                <a:schemeClr val="bg2">
                  <a:lumMod val="10000"/>
                </a:schemeClr>
              </a:solidFill>
            </a:endParaRPr>
          </a:p>
        </p:txBody>
      </p:sp>
    </p:spTree>
    <p:extLst>
      <p:ext uri="{BB962C8B-B14F-4D97-AF65-F5344CB8AC3E}">
        <p14:creationId xmlns:p14="http://schemas.microsoft.com/office/powerpoint/2010/main" val="465611179"/>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D470A6BA-6070-4AD1-A225-45B2351DF1FF}" type="slidenum">
              <a:rPr lang="en-US" smtClean="0"/>
              <a:pPr/>
              <a:t>10</a:t>
            </a:fld>
            <a:endParaRPr lang="en-US" dirty="0"/>
          </a:p>
        </p:txBody>
      </p:sp>
      <p:sp>
        <p:nvSpPr>
          <p:cNvPr id="2" name="Text Placeholder 1"/>
          <p:cNvSpPr>
            <a:spLocks noGrp="1"/>
          </p:cNvSpPr>
          <p:nvPr>
            <p:ph type="body" sz="quarter" idx="10"/>
          </p:nvPr>
        </p:nvSpPr>
        <p:spPr>
          <a:xfrm>
            <a:off x="201722" y="1187644"/>
            <a:ext cx="8741257" cy="3820454"/>
          </a:xfrm>
        </p:spPr>
        <p:txBody>
          <a:bodyPr>
            <a:normAutofit/>
          </a:bodyPr>
          <a:lstStyle/>
          <a:p>
            <a:r>
              <a:rPr lang="en-US" dirty="0"/>
              <a:t>Websites will be accessible to individuals with </a:t>
            </a:r>
            <a:r>
              <a:rPr lang="en-US" dirty="0" smtClean="0"/>
              <a:t>disabilities.</a:t>
            </a:r>
            <a:r>
              <a:rPr lang="en-US" dirty="0"/>
              <a:t>  </a:t>
            </a:r>
            <a:endParaRPr lang="en-US" dirty="0" smtClean="0"/>
          </a:p>
          <a:p>
            <a:endParaRPr lang="en-US" dirty="0"/>
          </a:p>
          <a:p>
            <a:r>
              <a:rPr lang="en-US" dirty="0" smtClean="0"/>
              <a:t>For whom?  Members, enrollees and members of the public.</a:t>
            </a:r>
          </a:p>
          <a:p>
            <a:endParaRPr lang="en-US" dirty="0"/>
          </a:p>
          <a:p>
            <a:r>
              <a:rPr lang="en-US" dirty="0" smtClean="0"/>
              <a:t>What?  Everything on website.</a:t>
            </a:r>
            <a:endParaRPr lang="en-US" dirty="0"/>
          </a:p>
        </p:txBody>
      </p:sp>
      <p:sp>
        <p:nvSpPr>
          <p:cNvPr id="3" name="Title 2"/>
          <p:cNvSpPr>
            <a:spLocks noGrp="1"/>
          </p:cNvSpPr>
          <p:nvPr>
            <p:ph type="title"/>
          </p:nvPr>
        </p:nvSpPr>
        <p:spPr/>
        <p:txBody>
          <a:bodyPr/>
          <a:lstStyle/>
          <a:p>
            <a:r>
              <a:rPr lang="en-US" dirty="0" smtClean="0"/>
              <a:t>   </a:t>
            </a:r>
            <a:r>
              <a:rPr lang="en-US" sz="2800" dirty="0" smtClean="0"/>
              <a:t>Websites and Mobile Applications</a:t>
            </a:r>
            <a:endParaRPr lang="en-US" sz="2800" dirty="0"/>
          </a:p>
        </p:txBody>
      </p:sp>
    </p:spTree>
    <p:extLst>
      <p:ext uri="{BB962C8B-B14F-4D97-AF65-F5344CB8AC3E}">
        <p14:creationId xmlns:p14="http://schemas.microsoft.com/office/powerpoint/2010/main" val="840392828"/>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396C19CE-2270-4EA0-886B-36F0C1733EB9}" type="slidenum">
              <a:rPr lang="en-US" smtClean="0"/>
              <a:t>11</a:t>
            </a:fld>
            <a:endParaRPr lang="en-US" dirty="0"/>
          </a:p>
        </p:txBody>
      </p:sp>
      <p:sp>
        <p:nvSpPr>
          <p:cNvPr id="3" name="TextBox 2"/>
          <p:cNvSpPr txBox="1"/>
          <p:nvPr/>
        </p:nvSpPr>
        <p:spPr>
          <a:xfrm>
            <a:off x="469429" y="2754086"/>
            <a:ext cx="7801291" cy="3693319"/>
          </a:xfrm>
          <a:prstGeom prst="rect">
            <a:avLst/>
          </a:prstGeom>
          <a:noFill/>
        </p:spPr>
        <p:txBody>
          <a:bodyPr wrap="square" rtlCol="0">
            <a:spAutoFit/>
          </a:bodyPr>
          <a:lstStyle/>
          <a:p>
            <a:r>
              <a:rPr lang="en-US" sz="2400" b="1" dirty="0">
                <a:solidFill>
                  <a:srgbClr val="003DA1"/>
                </a:solidFill>
                <a:latin typeface="Calibri" panose="020F0502020204030204" pitchFamily="34" charset="0"/>
              </a:rPr>
              <a:t>Web Content Accessibility Guidelines (WCAG)</a:t>
            </a:r>
          </a:p>
          <a:p>
            <a:r>
              <a:rPr lang="en-US" sz="2400" b="1" dirty="0">
                <a:solidFill>
                  <a:srgbClr val="003DA1"/>
                </a:solidFill>
                <a:latin typeface="Calibri" panose="020F0502020204030204" pitchFamily="34" charset="0"/>
              </a:rPr>
              <a:t>World Wide Web Consortium (W3C)</a:t>
            </a:r>
          </a:p>
          <a:p>
            <a:r>
              <a:rPr lang="en-US" sz="2400" b="1" dirty="0" smtClean="0">
                <a:solidFill>
                  <a:srgbClr val="003DA1"/>
                </a:solidFill>
                <a:latin typeface="Calibri" panose="020F0502020204030204" pitchFamily="34" charset="0"/>
              </a:rPr>
              <a:t>Internationally </a:t>
            </a:r>
            <a:r>
              <a:rPr lang="en-US" sz="2400" b="1" dirty="0">
                <a:solidFill>
                  <a:srgbClr val="003DA1"/>
                </a:solidFill>
                <a:latin typeface="Calibri" panose="020F0502020204030204" pitchFamily="34" charset="0"/>
              </a:rPr>
              <a:t>recognized</a:t>
            </a:r>
          </a:p>
          <a:p>
            <a:r>
              <a:rPr lang="en-US" sz="2400" b="1" dirty="0" smtClean="0">
                <a:solidFill>
                  <a:srgbClr val="003DA1"/>
                </a:solidFill>
                <a:latin typeface="Calibri" panose="020F0502020204030204" pitchFamily="34" charset="0"/>
              </a:rPr>
              <a:t>Standard </a:t>
            </a:r>
            <a:r>
              <a:rPr lang="en-US" sz="2400" b="1" dirty="0">
                <a:solidFill>
                  <a:srgbClr val="003DA1"/>
                </a:solidFill>
                <a:latin typeface="Calibri" panose="020F0502020204030204" pitchFamily="34" charset="0"/>
              </a:rPr>
              <a:t>most often </a:t>
            </a:r>
            <a:r>
              <a:rPr lang="en-US" sz="2400" b="1" dirty="0" smtClean="0">
                <a:solidFill>
                  <a:srgbClr val="003DA1"/>
                </a:solidFill>
                <a:latin typeface="Calibri" panose="020F0502020204030204" pitchFamily="34" charset="0"/>
              </a:rPr>
              <a:t>identified - WCAG </a:t>
            </a:r>
            <a:r>
              <a:rPr lang="en-US" sz="2400" b="1" dirty="0">
                <a:solidFill>
                  <a:srgbClr val="003DA1"/>
                </a:solidFill>
                <a:latin typeface="Calibri" panose="020F0502020204030204" pitchFamily="34" charset="0"/>
              </a:rPr>
              <a:t>2.0 level </a:t>
            </a:r>
            <a:r>
              <a:rPr lang="en-US" sz="2400" b="1" dirty="0" smtClean="0">
                <a:solidFill>
                  <a:srgbClr val="003DA1"/>
                </a:solidFill>
                <a:latin typeface="Calibri" panose="020F0502020204030204" pitchFamily="34" charset="0"/>
              </a:rPr>
              <a:t>AA</a:t>
            </a:r>
          </a:p>
          <a:p>
            <a:endParaRPr lang="en-US" sz="2400" b="1" dirty="0">
              <a:solidFill>
                <a:srgbClr val="003DA1"/>
              </a:solidFill>
              <a:latin typeface="Calibri" panose="020F0502020204030204" pitchFamily="34" charset="0"/>
            </a:endParaRPr>
          </a:p>
          <a:p>
            <a:r>
              <a:rPr lang="en-US" sz="2400" b="1" dirty="0">
                <a:solidFill>
                  <a:srgbClr val="003DA1"/>
                </a:solidFill>
                <a:latin typeface="Calibri" panose="020F0502020204030204" pitchFamily="34" charset="0"/>
              </a:rPr>
              <a:t>WCAG 2.1 was published 6/19, but no update in law</a:t>
            </a:r>
            <a:r>
              <a:rPr lang="en-US" sz="2400" b="1" dirty="0" smtClean="0">
                <a:solidFill>
                  <a:srgbClr val="003DA1"/>
                </a:solidFill>
                <a:latin typeface="Calibri" panose="020F0502020204030204" pitchFamily="34" charset="0"/>
              </a:rPr>
              <a:t>.</a:t>
            </a:r>
          </a:p>
          <a:p>
            <a:endParaRPr lang="en-US" sz="2400" b="1" dirty="0">
              <a:solidFill>
                <a:srgbClr val="003DA1"/>
              </a:solidFill>
              <a:latin typeface="Calibri" panose="020F0502020204030204" pitchFamily="34" charset="0"/>
            </a:endParaRPr>
          </a:p>
          <a:p>
            <a:r>
              <a:rPr lang="en-US" sz="2400" b="1" dirty="0" smtClean="0">
                <a:solidFill>
                  <a:srgbClr val="003DA1"/>
                </a:solidFill>
                <a:latin typeface="Calibri" panose="020F0502020204030204" pitchFamily="34" charset="0"/>
              </a:rPr>
              <a:t>What happens with 3.0?</a:t>
            </a:r>
            <a:endParaRPr lang="en-US" sz="2400" b="1" dirty="0">
              <a:solidFill>
                <a:srgbClr val="003DA1"/>
              </a:solidFill>
              <a:latin typeface="Calibri" panose="020F0502020204030204" pitchFamily="34" charset="0"/>
            </a:endParaRPr>
          </a:p>
          <a:p>
            <a:endParaRPr lang="en-US" sz="2400" b="1" dirty="0">
              <a:solidFill>
                <a:srgbClr val="003DA1"/>
              </a:solidFill>
              <a:latin typeface="Calibri" panose="020F0502020204030204" pitchFamily="34" charset="0"/>
            </a:endParaRPr>
          </a:p>
          <a:p>
            <a:pPr>
              <a:spcAft>
                <a:spcPts val="400"/>
              </a:spcAft>
              <a:buClr>
                <a:schemeClr val="accent3"/>
              </a:buClr>
            </a:pPr>
            <a:endParaRPr lang="en-US" dirty="0" smtClean="0">
              <a:solidFill>
                <a:srgbClr val="4D4D4D"/>
              </a:solidFill>
            </a:endParaRPr>
          </a:p>
        </p:txBody>
      </p:sp>
      <p:sp>
        <p:nvSpPr>
          <p:cNvPr id="5" name="TextBox 4"/>
          <p:cNvSpPr txBox="1"/>
          <p:nvPr/>
        </p:nvSpPr>
        <p:spPr>
          <a:xfrm>
            <a:off x="689565" y="406392"/>
            <a:ext cx="4245393" cy="1579920"/>
          </a:xfrm>
          <a:prstGeom prst="rect">
            <a:avLst/>
          </a:prstGeom>
          <a:noFill/>
        </p:spPr>
        <p:txBody>
          <a:bodyPr wrap="none" rtlCol="0">
            <a:spAutoFit/>
          </a:bodyPr>
          <a:lstStyle/>
          <a:p>
            <a:pPr>
              <a:spcAft>
                <a:spcPts val="400"/>
              </a:spcAft>
              <a:buClr>
                <a:schemeClr val="accent3"/>
              </a:buClr>
            </a:pPr>
            <a:r>
              <a:rPr lang="en-US" sz="3000" b="1" dirty="0" smtClean="0">
                <a:solidFill>
                  <a:srgbClr val="003DA1"/>
                </a:solidFill>
              </a:rPr>
              <a:t>What is the standard?</a:t>
            </a:r>
          </a:p>
          <a:p>
            <a:pPr>
              <a:spcAft>
                <a:spcPts val="400"/>
              </a:spcAft>
              <a:buClr>
                <a:schemeClr val="accent3"/>
              </a:buClr>
            </a:pPr>
            <a:endParaRPr lang="en-US" sz="3000" b="1" dirty="0" smtClean="0">
              <a:solidFill>
                <a:srgbClr val="003DA1"/>
              </a:solidFill>
            </a:endParaRPr>
          </a:p>
          <a:p>
            <a:pPr algn="r">
              <a:spcAft>
                <a:spcPts val="400"/>
              </a:spcAft>
              <a:buClr>
                <a:schemeClr val="accent3"/>
              </a:buClr>
            </a:pPr>
            <a:r>
              <a:rPr lang="en-US" sz="3000" b="1" dirty="0" smtClean="0">
                <a:solidFill>
                  <a:srgbClr val="003DA1"/>
                </a:solidFill>
              </a:rPr>
              <a:t>WCAG 2.0</a:t>
            </a:r>
          </a:p>
        </p:txBody>
      </p:sp>
    </p:spTree>
    <p:extLst>
      <p:ext uri="{BB962C8B-B14F-4D97-AF65-F5344CB8AC3E}">
        <p14:creationId xmlns:p14="http://schemas.microsoft.com/office/powerpoint/2010/main" val="1136137657"/>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txBox="1">
            <a:spLocks/>
          </p:cNvSpPr>
          <p:nvPr/>
        </p:nvSpPr>
        <p:spPr>
          <a:xfrm>
            <a:off x="7620000" y="6528259"/>
            <a:ext cx="1066800" cy="16784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aphicFrame>
        <p:nvGraphicFramePr>
          <p:cNvPr id="6" name="Diagram 5" descr="Picture of ADA as a big circle surrounding by a semi-circle.  The semi-circle has three circles, Section 1557, Section 508 of the Rehab Act and Medicaid Managed Care Rule." title="Graphic of Laws"/>
          <p:cNvGraphicFramePr/>
          <p:nvPr>
            <p:extLst>
              <p:ext uri="{D42A27DB-BD31-4B8C-83A1-F6EECF244321}">
                <p14:modId xmlns:p14="http://schemas.microsoft.com/office/powerpoint/2010/main" val="3574820581"/>
              </p:ext>
            </p:extLst>
          </p:nvPr>
        </p:nvGraphicFramePr>
        <p:xfrm>
          <a:off x="2416273" y="1038843"/>
          <a:ext cx="6096000" cy="54187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514482" y="1544395"/>
            <a:ext cx="2787517" cy="4185420"/>
          </a:xfrm>
          <a:prstGeom prst="rect">
            <a:avLst/>
          </a:prstGeom>
          <a:noFill/>
        </p:spPr>
        <p:txBody>
          <a:bodyPr wrap="square" lIns="150602" tIns="120481" rIns="150602" bIns="120481" rtlCol="0">
            <a:spAutoFit/>
          </a:bodyPr>
          <a:lstStyle/>
          <a:p>
            <a:pPr>
              <a:lnSpc>
                <a:spcPct val="90000"/>
              </a:lnSpc>
              <a:spcAft>
                <a:spcPts val="494"/>
              </a:spcAft>
            </a:pPr>
            <a:r>
              <a:rPr lang="en-US" sz="2000" dirty="0">
                <a:solidFill>
                  <a:srgbClr val="003DA1"/>
                </a:solidFill>
                <a:latin typeface="Calibri" panose="020F0502020204030204" pitchFamily="34" charset="0"/>
              </a:rPr>
              <a:t>Public entities that choose to provide services through web-based applications or that communicate with their constituents or provide information through the Internet must ensure that individuals with disabilities have equal access to such services.</a:t>
            </a:r>
          </a:p>
          <a:p>
            <a:pPr>
              <a:lnSpc>
                <a:spcPct val="90000"/>
              </a:lnSpc>
              <a:spcAft>
                <a:spcPts val="494"/>
              </a:spcAft>
            </a:pPr>
            <a:r>
              <a:rPr lang="fr-FR" sz="2000" dirty="0">
                <a:solidFill>
                  <a:srgbClr val="003DA1"/>
                </a:solidFill>
                <a:latin typeface="Calibri" panose="020F0502020204030204" pitchFamily="34" charset="0"/>
              </a:rPr>
              <a:t>28 CFR Part 35 Appendix </a:t>
            </a:r>
            <a:endParaRPr lang="en-US" sz="2000" dirty="0">
              <a:solidFill>
                <a:srgbClr val="003DA1"/>
              </a:solidFill>
              <a:latin typeface="Calibri" panose="020F0502020204030204" pitchFamily="34" charset="0"/>
            </a:endParaRPr>
          </a:p>
        </p:txBody>
      </p:sp>
      <p:sp>
        <p:nvSpPr>
          <p:cNvPr id="7" name="Title 2"/>
          <p:cNvSpPr txBox="1">
            <a:spLocks/>
          </p:cNvSpPr>
          <p:nvPr/>
        </p:nvSpPr>
        <p:spPr>
          <a:xfrm>
            <a:off x="1072139" y="301736"/>
            <a:ext cx="6783572" cy="89966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400" b="1" kern="1200">
                <a:solidFill>
                  <a:schemeClr val="accent1"/>
                </a:solidFill>
                <a:latin typeface="+mj-lt"/>
                <a:ea typeface="+mj-ea"/>
                <a:cs typeface="+mj-cs"/>
              </a:defRPr>
            </a:lvl1pPr>
          </a:lstStyle>
          <a:p>
            <a:r>
              <a:rPr lang="en-US" sz="2800" dirty="0" smtClean="0">
                <a:latin typeface="+mn-lt"/>
              </a:rPr>
              <a:t>Where does the standard come from?</a:t>
            </a:r>
            <a:endParaRPr lang="en-US" sz="2800" dirty="0">
              <a:latin typeface="+mn-lt"/>
            </a:endParaRPr>
          </a:p>
        </p:txBody>
      </p:sp>
    </p:spTree>
    <p:extLst>
      <p:ext uri="{BB962C8B-B14F-4D97-AF65-F5344CB8AC3E}">
        <p14:creationId xmlns:p14="http://schemas.microsoft.com/office/powerpoint/2010/main" val="3649880850"/>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D470A6BA-6070-4AD1-A225-45B2351DF1FF}" type="slidenum">
              <a:rPr lang="en-US" smtClean="0"/>
              <a:pPr/>
              <a:t>13</a:t>
            </a:fld>
            <a:endParaRPr lang="en-US" dirty="0"/>
          </a:p>
        </p:txBody>
      </p:sp>
      <p:sp>
        <p:nvSpPr>
          <p:cNvPr id="2" name="Text Placeholder 1"/>
          <p:cNvSpPr>
            <a:spLocks noGrp="1"/>
          </p:cNvSpPr>
          <p:nvPr>
            <p:ph type="body" sz="quarter" idx="10"/>
          </p:nvPr>
        </p:nvSpPr>
        <p:spPr>
          <a:xfrm>
            <a:off x="836231" y="1545032"/>
            <a:ext cx="7653867" cy="3284101"/>
          </a:xfrm>
        </p:spPr>
        <p:txBody>
          <a:bodyPr>
            <a:normAutofit fontScale="92500"/>
          </a:bodyPr>
          <a:lstStyle/>
          <a:p>
            <a:r>
              <a:rPr lang="en-US" b="1" dirty="0" smtClean="0">
                <a:solidFill>
                  <a:srgbClr val="003DA1"/>
                </a:solidFill>
                <a:latin typeface="Calibri" panose="020F0502020204030204" pitchFamily="34" charset="0"/>
              </a:rPr>
              <a:t>28 CFR § </a:t>
            </a:r>
            <a:r>
              <a:rPr lang="en-US" b="1" dirty="0">
                <a:solidFill>
                  <a:srgbClr val="003DA1"/>
                </a:solidFill>
                <a:latin typeface="Calibri" panose="020F0502020204030204" pitchFamily="34" charset="0"/>
              </a:rPr>
              <a:t>36.303 Auxiliary aids and services.</a:t>
            </a:r>
          </a:p>
          <a:p>
            <a:r>
              <a:rPr lang="en-US" dirty="0">
                <a:solidFill>
                  <a:srgbClr val="003DA1"/>
                </a:solidFill>
                <a:latin typeface="Calibri" panose="020F0502020204030204" pitchFamily="34" charset="0"/>
              </a:rPr>
              <a:t>(a) </a:t>
            </a:r>
            <a:r>
              <a:rPr lang="en-US" i="1" dirty="0">
                <a:solidFill>
                  <a:srgbClr val="003DA1"/>
                </a:solidFill>
                <a:latin typeface="Calibri" panose="020F0502020204030204" pitchFamily="34" charset="0"/>
              </a:rPr>
              <a:t>General</a:t>
            </a:r>
            <a:r>
              <a:rPr lang="en-US" dirty="0">
                <a:solidFill>
                  <a:srgbClr val="003DA1"/>
                </a:solidFill>
                <a:latin typeface="Calibri" panose="020F0502020204030204" pitchFamily="34" charset="0"/>
              </a:rPr>
              <a:t>. A public accommodation shall take those steps that may be necessary to ensure that no individual with a disability is excluded, denied services, segregated or otherwise treated differently than other individuals because of the absence of auxiliary aids and services,</a:t>
            </a:r>
          </a:p>
          <a:p>
            <a:endParaRPr lang="en-US" dirty="0"/>
          </a:p>
        </p:txBody>
      </p:sp>
      <p:sp>
        <p:nvSpPr>
          <p:cNvPr id="6" name="Title 5"/>
          <p:cNvSpPr>
            <a:spLocks noGrp="1"/>
          </p:cNvSpPr>
          <p:nvPr>
            <p:ph type="title"/>
          </p:nvPr>
        </p:nvSpPr>
        <p:spPr/>
        <p:txBody>
          <a:bodyPr>
            <a:normAutofit/>
          </a:bodyPr>
          <a:lstStyle/>
          <a:p>
            <a:r>
              <a:rPr lang="en-US" sz="3000" dirty="0" smtClean="0">
                <a:latin typeface="+mn-lt"/>
              </a:rPr>
              <a:t>      ADA – Title III, Regulations</a:t>
            </a:r>
            <a:endParaRPr lang="en-US" sz="3000" dirty="0">
              <a:latin typeface="+mn-lt"/>
            </a:endParaRPr>
          </a:p>
        </p:txBody>
      </p:sp>
    </p:spTree>
    <p:extLst>
      <p:ext uri="{BB962C8B-B14F-4D97-AF65-F5344CB8AC3E}">
        <p14:creationId xmlns:p14="http://schemas.microsoft.com/office/powerpoint/2010/main" val="2827258028"/>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D470A6BA-6070-4AD1-A225-45B2351DF1FF}" type="slidenum">
              <a:rPr>
                <a:gradFill>
                  <a:gsLst>
                    <a:gs pos="15929">
                      <a:srgbClr val="55565A"/>
                    </a:gs>
                    <a:gs pos="44000">
                      <a:srgbClr val="55565A"/>
                    </a:gs>
                  </a:gsLst>
                  <a:lin ang="5400000" scaled="1"/>
                </a:gradFill>
              </a:rPr>
              <a:pPr/>
              <a:t>14</a:t>
            </a:fld>
            <a:endParaRPr dirty="0">
              <a:gradFill>
                <a:gsLst>
                  <a:gs pos="15929">
                    <a:srgbClr val="55565A"/>
                  </a:gs>
                  <a:gs pos="44000">
                    <a:srgbClr val="55565A"/>
                  </a:gs>
                </a:gsLst>
                <a:lin ang="5400000" scaled="1"/>
              </a:gradFill>
            </a:endParaRPr>
          </a:p>
        </p:txBody>
      </p:sp>
      <p:sp>
        <p:nvSpPr>
          <p:cNvPr id="11" name="Content Placeholder 1"/>
          <p:cNvSpPr txBox="1">
            <a:spLocks/>
          </p:cNvSpPr>
          <p:nvPr/>
        </p:nvSpPr>
        <p:spPr>
          <a:xfrm>
            <a:off x="683610" y="1431493"/>
            <a:ext cx="7795994" cy="4889199"/>
          </a:xfrm>
          <a:prstGeom prst="rect">
            <a:avLst/>
          </a:prstGeom>
        </p:spPr>
        <p:txBody>
          <a:bodyPr lIns="75301" tIns="37650" rIns="75301" bIns="37650">
            <a:normAutofit fontScale="92500" lnSpcReduction="10000"/>
          </a:bodyPr>
          <a:lstStyle>
            <a:lvl1pPr marL="257141" marR="0" indent="-257141" algn="l" defTabSz="699463" rtl="0" eaLnBrk="1" fontAlgn="auto" latinLnBrk="0" hangingPunct="1">
              <a:lnSpc>
                <a:spcPct val="90000"/>
              </a:lnSpc>
              <a:spcBef>
                <a:spcPct val="20000"/>
              </a:spcBef>
              <a:spcAft>
                <a:spcPts val="0"/>
              </a:spcAft>
              <a:buClrTx/>
              <a:buSzPct val="90000"/>
              <a:buFont typeface="Arial" pitchFamily="34" charset="0"/>
              <a:buChar char="•"/>
              <a:tabLst/>
              <a:defRPr sz="3600" kern="1200" spc="0" baseline="0">
                <a:gradFill>
                  <a:gsLst>
                    <a:gs pos="1250">
                      <a:schemeClr val="tx1"/>
                    </a:gs>
                    <a:gs pos="100000">
                      <a:schemeClr val="tx1"/>
                    </a:gs>
                  </a:gsLst>
                  <a:lin ang="5400000" scaled="0"/>
                </a:gradFill>
                <a:latin typeface="+mj-lt"/>
                <a:ea typeface="+mn-ea"/>
                <a:cs typeface="+mn-cs"/>
              </a:defRPr>
            </a:lvl1pPr>
            <a:lvl2pPr marL="461963" marR="0" indent="-204788" algn="l" defTabSz="699463" rtl="0" eaLnBrk="1" fontAlgn="auto" latinLnBrk="0" hangingPunct="1">
              <a:lnSpc>
                <a:spcPct val="90000"/>
              </a:lnSpc>
              <a:spcBef>
                <a:spcPct val="20000"/>
              </a:spcBef>
              <a:spcAft>
                <a:spcPts val="0"/>
              </a:spcAft>
              <a:buClrTx/>
              <a:buSzPct val="90000"/>
              <a:buFont typeface="Arial" pitchFamily="34" charset="0"/>
              <a:buChar char="•"/>
              <a:tabLst/>
              <a:defRPr sz="2400" kern="1200" spc="0" baseline="0">
                <a:gradFill>
                  <a:gsLst>
                    <a:gs pos="1250">
                      <a:schemeClr val="tx1"/>
                    </a:gs>
                    <a:gs pos="100000">
                      <a:schemeClr val="tx1"/>
                    </a:gs>
                  </a:gsLst>
                  <a:lin ang="5400000" scaled="0"/>
                </a:gradFill>
                <a:latin typeface="+mn-lt"/>
                <a:ea typeface="+mn-ea"/>
                <a:cs typeface="+mn-cs"/>
              </a:defRPr>
            </a:lvl2pPr>
            <a:lvl3pPr marL="630238" marR="0" indent="-169863" algn="l" defTabSz="699463" rtl="0" eaLnBrk="1" fontAlgn="auto" latinLnBrk="0" hangingPunct="1">
              <a:lnSpc>
                <a:spcPct val="90000"/>
              </a:lnSpc>
              <a:spcBef>
                <a:spcPct val="20000"/>
              </a:spcBef>
              <a:spcAft>
                <a:spcPts val="0"/>
              </a:spcAft>
              <a:buClrTx/>
              <a:buSzPct val="90000"/>
              <a:buFont typeface="Arial" pitchFamily="34" charset="0"/>
              <a:buChar char="•"/>
              <a:tabLst/>
              <a:defRPr sz="2000" kern="1200" spc="0" baseline="0">
                <a:gradFill>
                  <a:gsLst>
                    <a:gs pos="1250">
                      <a:schemeClr val="tx1"/>
                    </a:gs>
                    <a:gs pos="100000">
                      <a:schemeClr val="tx1"/>
                    </a:gs>
                  </a:gsLst>
                  <a:lin ang="5400000" scaled="0"/>
                </a:gradFill>
                <a:latin typeface="+mn-lt"/>
                <a:ea typeface="+mn-ea"/>
                <a:cs typeface="+mn-cs"/>
              </a:defRPr>
            </a:lvl3pPr>
            <a:lvl4pPr marL="798513" marR="0" indent="-169863" algn="l" defTabSz="699463" rtl="0" eaLnBrk="1" fontAlgn="auto" latinLnBrk="0" hangingPunct="1">
              <a:lnSpc>
                <a:spcPct val="90000"/>
              </a:lnSpc>
              <a:spcBef>
                <a:spcPct val="20000"/>
              </a:spcBef>
              <a:spcAft>
                <a:spcPts val="0"/>
              </a:spcAft>
              <a:buClrTx/>
              <a:buSzPct val="90000"/>
              <a:buFont typeface="Arial" pitchFamily="34" charset="0"/>
              <a:buChar char="•"/>
              <a:tabLst/>
              <a:defRPr sz="1800" kern="1200" spc="0" baseline="0">
                <a:gradFill>
                  <a:gsLst>
                    <a:gs pos="1250">
                      <a:schemeClr val="tx1"/>
                    </a:gs>
                    <a:gs pos="100000">
                      <a:schemeClr val="tx1"/>
                    </a:gs>
                  </a:gsLst>
                  <a:lin ang="5400000" scaled="0"/>
                </a:gradFill>
                <a:latin typeface="+mn-lt"/>
                <a:ea typeface="+mn-ea"/>
                <a:cs typeface="+mn-cs"/>
              </a:defRPr>
            </a:lvl4pPr>
            <a:lvl5pPr marL="914400" marR="0" indent="-169863" algn="l" defTabSz="699463" rtl="0" eaLnBrk="1" fontAlgn="auto" latinLnBrk="0" hangingPunct="1">
              <a:lnSpc>
                <a:spcPct val="90000"/>
              </a:lnSpc>
              <a:spcBef>
                <a:spcPct val="20000"/>
              </a:spcBef>
              <a:spcAft>
                <a:spcPts val="0"/>
              </a:spcAft>
              <a:buClrTx/>
              <a:buSzPct val="90000"/>
              <a:buFont typeface="Arial" pitchFamily="34" charset="0"/>
              <a:buChar char="•"/>
              <a:tabLst/>
              <a:defRPr sz="1800" kern="1200" spc="0" baseline="0">
                <a:gradFill>
                  <a:gsLst>
                    <a:gs pos="1250">
                      <a:schemeClr val="tx1"/>
                    </a:gs>
                    <a:gs pos="100000">
                      <a:schemeClr val="tx1"/>
                    </a:gs>
                  </a:gsLst>
                  <a:lin ang="5400000" scaled="0"/>
                </a:gradFill>
                <a:latin typeface="+mn-lt"/>
                <a:ea typeface="+mn-ea"/>
                <a:cs typeface="+mn-cs"/>
              </a:defRPr>
            </a:lvl5pPr>
            <a:lvl6pPr marL="1923523" indent="-174866" algn="l" defTabSz="699463"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73256" indent="-174866" algn="l" defTabSz="699463"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622987" indent="-174866" algn="l" defTabSz="699463"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72720" indent="-174866" algn="l" defTabSz="699463"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indent="0">
              <a:buNone/>
            </a:pPr>
            <a:r>
              <a:rPr lang="en-US" sz="2800" dirty="0" smtClean="0">
                <a:solidFill>
                  <a:srgbClr val="003DA1"/>
                </a:solidFill>
                <a:latin typeface="Calibri" panose="020F0502020204030204" pitchFamily="34" charset="0"/>
              </a:rPr>
              <a:t/>
            </a:r>
            <a:br>
              <a:rPr lang="en-US" sz="2800" dirty="0" smtClean="0">
                <a:solidFill>
                  <a:srgbClr val="003DA1"/>
                </a:solidFill>
                <a:latin typeface="Calibri" panose="020F0502020204030204" pitchFamily="34" charset="0"/>
              </a:rPr>
            </a:br>
            <a:r>
              <a:rPr lang="en-US" sz="2800" dirty="0" smtClean="0">
                <a:solidFill>
                  <a:srgbClr val="003DA1"/>
                </a:solidFill>
                <a:latin typeface="Calibri" panose="020F0502020204030204" pitchFamily="34" charset="0"/>
              </a:rPr>
              <a:t>“</a:t>
            </a:r>
            <a:r>
              <a:rPr lang="en-US" dirty="0">
                <a:solidFill>
                  <a:srgbClr val="003DA1"/>
                </a:solidFill>
                <a:latin typeface="Calibri" panose="020F0502020204030204" pitchFamily="34" charset="0"/>
              </a:rPr>
              <a:t>A covered entity shall take appropriate steps to ensure that communications with individuals with disabilities are as effective as communications with others in health programs and </a:t>
            </a:r>
            <a:r>
              <a:rPr lang="en-US" dirty="0" smtClean="0">
                <a:solidFill>
                  <a:srgbClr val="003DA1"/>
                </a:solidFill>
                <a:latin typeface="Calibri" panose="020F0502020204030204" pitchFamily="34" charset="0"/>
              </a:rPr>
              <a:t>activities.”</a:t>
            </a:r>
          </a:p>
          <a:p>
            <a:pPr marL="0" indent="0">
              <a:buNone/>
            </a:pPr>
            <a:endParaRPr lang="en-US" dirty="0" smtClean="0">
              <a:solidFill>
                <a:srgbClr val="003DA1"/>
              </a:solidFill>
              <a:latin typeface="Calibri" panose="020F0502020204030204" pitchFamily="34" charset="0"/>
            </a:endParaRPr>
          </a:p>
          <a:p>
            <a:pPr marL="0" indent="0">
              <a:buNone/>
            </a:pPr>
            <a:r>
              <a:rPr lang="en-US" dirty="0" smtClean="0">
                <a:solidFill>
                  <a:srgbClr val="003DA1"/>
                </a:solidFill>
                <a:latin typeface="Calibri" panose="020F0502020204030204" pitchFamily="34" charset="0"/>
              </a:rPr>
              <a:t>Definition of “disability” is taken from the ADA</a:t>
            </a:r>
          </a:p>
          <a:p>
            <a:pPr marL="188252" lvl="1" indent="0">
              <a:buNone/>
            </a:pPr>
            <a:endParaRPr lang="en-US" dirty="0" smtClean="0">
              <a:latin typeface="Century Schoolbook" panose="02040604050505020304" pitchFamily="18" charset="0"/>
            </a:endParaRPr>
          </a:p>
          <a:p>
            <a:pPr marL="188252" lvl="1" indent="0">
              <a:buNone/>
            </a:pPr>
            <a:endParaRPr lang="en-US" sz="900" dirty="0"/>
          </a:p>
          <a:p>
            <a:pPr marL="188252" lvl="1" indent="0">
              <a:buNone/>
            </a:pPr>
            <a:r>
              <a:rPr lang="en-US" dirty="0" smtClean="0"/>
              <a:t/>
            </a:r>
            <a:br>
              <a:rPr lang="en-US" dirty="0" smtClean="0"/>
            </a:br>
            <a:endParaRPr lang="en-US" dirty="0" smtClean="0">
              <a:latin typeface="Century Schoolbook" panose="02040604050505020304" pitchFamily="18" charset="0"/>
            </a:endParaRPr>
          </a:p>
        </p:txBody>
      </p:sp>
      <p:sp>
        <p:nvSpPr>
          <p:cNvPr id="17" name="Title 16"/>
          <p:cNvSpPr>
            <a:spLocks noGrp="1"/>
          </p:cNvSpPr>
          <p:nvPr>
            <p:ph type="title"/>
          </p:nvPr>
        </p:nvSpPr>
        <p:spPr>
          <a:xfrm>
            <a:off x="683610" y="314950"/>
            <a:ext cx="7042949" cy="899665"/>
          </a:xfrm>
        </p:spPr>
        <p:txBody>
          <a:bodyPr>
            <a:normAutofit/>
          </a:bodyPr>
          <a:lstStyle/>
          <a:p>
            <a:r>
              <a:rPr lang="en-US" sz="3000" dirty="0" smtClean="0">
                <a:solidFill>
                  <a:srgbClr val="003DA1"/>
                </a:solidFill>
                <a:latin typeface="+mn-lt"/>
              </a:rPr>
              <a:t>Affordable Care Act Section 1557</a:t>
            </a:r>
            <a:endParaRPr lang="en-US" sz="3000" dirty="0">
              <a:solidFill>
                <a:srgbClr val="003DA1"/>
              </a:solidFill>
              <a:latin typeface="+mn-lt"/>
            </a:endParaRPr>
          </a:p>
        </p:txBody>
      </p:sp>
    </p:spTree>
    <p:extLst>
      <p:ext uri="{BB962C8B-B14F-4D97-AF65-F5344CB8AC3E}">
        <p14:creationId xmlns:p14="http://schemas.microsoft.com/office/powerpoint/2010/main" val="3134951552"/>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396C19CE-2270-4EA0-886B-36F0C1733EB9}" type="slidenum">
              <a:rPr lang="en-US" smtClean="0"/>
              <a:t>15</a:t>
            </a:fld>
            <a:endParaRPr lang="en-US" dirty="0"/>
          </a:p>
        </p:txBody>
      </p:sp>
      <p:sp>
        <p:nvSpPr>
          <p:cNvPr id="4" name="TextBox 3"/>
          <p:cNvSpPr txBox="1"/>
          <p:nvPr/>
        </p:nvSpPr>
        <p:spPr>
          <a:xfrm>
            <a:off x="685800" y="1273629"/>
            <a:ext cx="7990114" cy="5078313"/>
          </a:xfrm>
          <a:prstGeom prst="rect">
            <a:avLst/>
          </a:prstGeom>
          <a:noFill/>
        </p:spPr>
        <p:txBody>
          <a:bodyPr wrap="square" rtlCol="0">
            <a:spAutoFit/>
          </a:bodyPr>
          <a:lstStyle/>
          <a:p>
            <a:r>
              <a:rPr lang="en-US" dirty="0">
                <a:solidFill>
                  <a:schemeClr val="tx2"/>
                </a:solidFill>
              </a:rPr>
              <a:t>Section 502 creates the Access Board. This board is tasked with determining technical guidelines for architecture, phone and electronic information technology (EIT) (EIT is now ICT or Information and Communication Technology). </a:t>
            </a:r>
            <a:endParaRPr lang="en-US" dirty="0" smtClean="0">
              <a:solidFill>
                <a:schemeClr val="tx2"/>
              </a:solidFill>
            </a:endParaRPr>
          </a:p>
          <a:p>
            <a:r>
              <a:rPr lang="en-US" dirty="0" smtClean="0">
                <a:solidFill>
                  <a:schemeClr val="tx2"/>
                </a:solidFill>
              </a:rPr>
              <a:t> </a:t>
            </a:r>
            <a:endParaRPr lang="en-US" dirty="0">
              <a:solidFill>
                <a:schemeClr val="tx2"/>
              </a:solidFill>
            </a:endParaRPr>
          </a:p>
          <a:p>
            <a:r>
              <a:rPr lang="en-US" dirty="0">
                <a:solidFill>
                  <a:schemeClr val="tx2"/>
                </a:solidFill>
              </a:rPr>
              <a:t>Section 504 creates the obligation for government agencies and companies receiving federal financial assistance to comply with accessibility standards. </a:t>
            </a:r>
            <a:endParaRPr lang="en-US" dirty="0" smtClean="0">
              <a:solidFill>
                <a:schemeClr val="tx2"/>
              </a:solidFill>
            </a:endParaRPr>
          </a:p>
          <a:p>
            <a:endParaRPr lang="en-US" dirty="0">
              <a:solidFill>
                <a:schemeClr val="tx2"/>
              </a:solidFill>
            </a:endParaRPr>
          </a:p>
          <a:p>
            <a:r>
              <a:rPr lang="en-US" dirty="0" smtClean="0">
                <a:solidFill>
                  <a:schemeClr val="tx2"/>
                </a:solidFill>
              </a:rPr>
              <a:t>Section </a:t>
            </a:r>
            <a:r>
              <a:rPr lang="en-US" dirty="0">
                <a:solidFill>
                  <a:schemeClr val="tx2"/>
                </a:solidFill>
              </a:rPr>
              <a:t>508, amends the Act in 1986 to address accessibility for information and communication technology ("ICT"). Section 508 mandates that Federal agencies, "develop, procure, maintain or use ICT  in a manner that ensures Federal employees with disabilities have comparable access to, and use of, such information and data relative to other Federal employees." </a:t>
            </a:r>
            <a:r>
              <a:rPr lang="en-US" dirty="0" smtClean="0">
                <a:solidFill>
                  <a:schemeClr val="tx2"/>
                </a:solidFill>
              </a:rPr>
              <a:t>38 CFR Parts 1193-4 The </a:t>
            </a:r>
            <a:r>
              <a:rPr lang="en-US" dirty="0">
                <a:solidFill>
                  <a:schemeClr val="tx2"/>
                </a:solidFill>
              </a:rPr>
              <a:t>Access Board passed new guidelines that became effective March 20, 2017. </a:t>
            </a:r>
            <a:r>
              <a:rPr lang="en-US" dirty="0" smtClean="0">
                <a:solidFill>
                  <a:schemeClr val="tx2"/>
                </a:solidFill>
              </a:rPr>
              <a:t> These new guidelines established the standard of WCAG 2.0</a:t>
            </a:r>
          </a:p>
          <a:p>
            <a:endParaRPr lang="en-US" dirty="0">
              <a:solidFill>
                <a:schemeClr val="tx2"/>
              </a:solidFill>
            </a:endParaRPr>
          </a:p>
          <a:p>
            <a:pPr>
              <a:spcAft>
                <a:spcPts val="400"/>
              </a:spcAft>
              <a:buClr>
                <a:schemeClr val="accent3"/>
              </a:buClr>
            </a:pPr>
            <a:endParaRPr lang="en-US" dirty="0" smtClean="0">
              <a:solidFill>
                <a:schemeClr val="tx2"/>
              </a:solidFill>
            </a:endParaRPr>
          </a:p>
        </p:txBody>
      </p:sp>
      <p:sp>
        <p:nvSpPr>
          <p:cNvPr id="3" name="Title 2"/>
          <p:cNvSpPr>
            <a:spLocks noGrp="1"/>
          </p:cNvSpPr>
          <p:nvPr>
            <p:ph type="title"/>
          </p:nvPr>
        </p:nvSpPr>
        <p:spPr/>
        <p:txBody>
          <a:bodyPr/>
          <a:lstStyle/>
          <a:p>
            <a:r>
              <a:rPr lang="en-US" dirty="0" smtClean="0"/>
              <a:t>Rehabilitation Act</a:t>
            </a:r>
            <a:endParaRPr lang="en-US" dirty="0"/>
          </a:p>
        </p:txBody>
      </p:sp>
    </p:spTree>
    <p:extLst>
      <p:ext uri="{BB962C8B-B14F-4D97-AF65-F5344CB8AC3E}">
        <p14:creationId xmlns:p14="http://schemas.microsoft.com/office/powerpoint/2010/main" val="4114833043"/>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396C19CE-2270-4EA0-886B-36F0C1733EB9}" type="slidenum">
              <a:rPr lang="en-US" smtClean="0"/>
              <a:t>16</a:t>
            </a:fld>
            <a:endParaRPr lang="en-US" dirty="0"/>
          </a:p>
        </p:txBody>
      </p:sp>
      <p:sp>
        <p:nvSpPr>
          <p:cNvPr id="4" name="TextBox 3"/>
          <p:cNvSpPr txBox="1"/>
          <p:nvPr/>
        </p:nvSpPr>
        <p:spPr>
          <a:xfrm>
            <a:off x="816429" y="1807029"/>
            <a:ext cx="6509657" cy="4360168"/>
          </a:xfrm>
          <a:prstGeom prst="rect">
            <a:avLst/>
          </a:prstGeom>
          <a:noFill/>
        </p:spPr>
        <p:txBody>
          <a:bodyPr wrap="square" rtlCol="0">
            <a:spAutoFit/>
          </a:bodyPr>
          <a:lstStyle/>
          <a:p>
            <a:pPr>
              <a:spcAft>
                <a:spcPts val="400"/>
              </a:spcAft>
              <a:buClr>
                <a:schemeClr val="accent3"/>
              </a:buClr>
            </a:pPr>
            <a:r>
              <a:rPr lang="en-US" sz="2400" dirty="0">
                <a:solidFill>
                  <a:schemeClr val="tx2"/>
                </a:solidFill>
              </a:rPr>
              <a:t>Section 92.3 of Section 1557 references both Section 504 and 508 of the Rehabilitation Act. This section states that 1557 is not meant to limit or apply a lesser standard</a:t>
            </a:r>
            <a:r>
              <a:rPr lang="en-US" sz="2400" dirty="0" smtClean="0">
                <a:solidFill>
                  <a:schemeClr val="tx2"/>
                </a:solidFill>
              </a:rPr>
              <a:t>.</a:t>
            </a:r>
          </a:p>
          <a:p>
            <a:pPr>
              <a:spcAft>
                <a:spcPts val="400"/>
              </a:spcAft>
              <a:buClr>
                <a:schemeClr val="accent3"/>
              </a:buClr>
            </a:pPr>
            <a:endParaRPr lang="en-US" sz="2400" dirty="0">
              <a:solidFill>
                <a:schemeClr val="tx2"/>
              </a:solidFill>
            </a:endParaRPr>
          </a:p>
          <a:p>
            <a:pPr>
              <a:spcAft>
                <a:spcPts val="400"/>
              </a:spcAft>
              <a:buClr>
                <a:schemeClr val="accent3"/>
              </a:buClr>
            </a:pPr>
            <a:r>
              <a:rPr lang="en-US" sz="2400" dirty="0" smtClean="0">
                <a:solidFill>
                  <a:schemeClr val="tx2"/>
                </a:solidFill>
              </a:rPr>
              <a:t>Medicare Marketing Guide – Must ensure that website complies with Section 508 of the Rehabilitation Act.</a:t>
            </a:r>
          </a:p>
          <a:p>
            <a:pPr>
              <a:spcAft>
                <a:spcPts val="400"/>
              </a:spcAft>
              <a:buClr>
                <a:schemeClr val="accent3"/>
              </a:buClr>
            </a:pPr>
            <a:endParaRPr lang="en-US" sz="2400" dirty="0">
              <a:solidFill>
                <a:schemeClr val="tx2"/>
              </a:solidFill>
            </a:endParaRPr>
          </a:p>
          <a:p>
            <a:pPr>
              <a:spcAft>
                <a:spcPts val="400"/>
              </a:spcAft>
              <a:buClr>
                <a:schemeClr val="accent3"/>
              </a:buClr>
            </a:pPr>
            <a:r>
              <a:rPr lang="en-US" sz="2400" dirty="0" smtClean="0">
                <a:solidFill>
                  <a:schemeClr val="tx2"/>
                </a:solidFill>
              </a:rPr>
              <a:t>Medicaid Managed Care Rule – Definition of Readily Accessible.</a:t>
            </a:r>
            <a:endParaRPr lang="en-US" dirty="0" smtClean="0">
              <a:solidFill>
                <a:schemeClr val="tx2"/>
              </a:solidFill>
            </a:endParaRPr>
          </a:p>
        </p:txBody>
      </p:sp>
      <p:sp>
        <p:nvSpPr>
          <p:cNvPr id="3" name="Title 2"/>
          <p:cNvSpPr>
            <a:spLocks noGrp="1"/>
          </p:cNvSpPr>
          <p:nvPr>
            <p:ph type="title"/>
          </p:nvPr>
        </p:nvSpPr>
        <p:spPr>
          <a:xfrm>
            <a:off x="627183" y="228600"/>
            <a:ext cx="7341159" cy="790578"/>
          </a:xfrm>
        </p:spPr>
        <p:txBody>
          <a:bodyPr>
            <a:noAutofit/>
          </a:bodyPr>
          <a:lstStyle/>
          <a:p>
            <a:r>
              <a:rPr lang="en-US" sz="3200" dirty="0" smtClean="0"/>
              <a:t>How does the Rehabilitation Act Apply to Health Plans?</a:t>
            </a:r>
            <a:endParaRPr lang="en-US" sz="3200" dirty="0"/>
          </a:p>
        </p:txBody>
      </p:sp>
    </p:spTree>
    <p:extLst>
      <p:ext uri="{BB962C8B-B14F-4D97-AF65-F5344CB8AC3E}">
        <p14:creationId xmlns:p14="http://schemas.microsoft.com/office/powerpoint/2010/main" val="3163145752"/>
      </p:ext>
    </p:extLst>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396C19CE-2270-4EA0-886B-36F0C1733EB9}" type="slidenum">
              <a:rPr lang="en-US" smtClean="0"/>
              <a:t>17</a:t>
            </a:fld>
            <a:endParaRPr lang="en-US" dirty="0"/>
          </a:p>
        </p:txBody>
      </p:sp>
      <p:sp>
        <p:nvSpPr>
          <p:cNvPr id="4" name="TextBox 3"/>
          <p:cNvSpPr txBox="1"/>
          <p:nvPr/>
        </p:nvSpPr>
        <p:spPr>
          <a:xfrm>
            <a:off x="598714" y="1110721"/>
            <a:ext cx="7707086" cy="5283498"/>
          </a:xfrm>
          <a:prstGeom prst="rect">
            <a:avLst/>
          </a:prstGeom>
          <a:noFill/>
        </p:spPr>
        <p:txBody>
          <a:bodyPr wrap="square" rtlCol="0">
            <a:spAutoFit/>
          </a:bodyPr>
          <a:lstStyle/>
          <a:p>
            <a:pPr>
              <a:spcAft>
                <a:spcPts val="400"/>
              </a:spcAft>
              <a:buClr>
                <a:schemeClr val="accent3"/>
              </a:buClr>
            </a:pPr>
            <a:r>
              <a:rPr lang="en-US" dirty="0" smtClean="0">
                <a:solidFill>
                  <a:schemeClr val="tx2"/>
                </a:solidFill>
              </a:rPr>
              <a:t>“Title I of the ADA prohibits discrimination on the basis of disability in regard to employment compensation and other … privileges of employment including ‘fringe benefits available by virtue of employment, whether or not administered by the covered entity. . . . The ADA requires employers to provide reasonable accommodations (modifications or adjustments) to enable individuals with disabilities to have equal access to fringe benefits, such as general health and educational wellness programs, offered to individuals without disabilities.” EEOC on 29 CFR Part 1630 </a:t>
            </a:r>
          </a:p>
          <a:p>
            <a:pPr>
              <a:spcAft>
                <a:spcPts val="400"/>
              </a:spcAft>
              <a:buClr>
                <a:schemeClr val="accent3"/>
              </a:buClr>
            </a:pPr>
            <a:endParaRPr lang="en-US" dirty="0">
              <a:solidFill>
                <a:schemeClr val="tx2"/>
              </a:solidFill>
            </a:endParaRPr>
          </a:p>
          <a:p>
            <a:pPr>
              <a:spcAft>
                <a:spcPts val="400"/>
              </a:spcAft>
              <a:buClr>
                <a:schemeClr val="accent3"/>
              </a:buClr>
            </a:pPr>
            <a:r>
              <a:rPr lang="en-US" dirty="0" smtClean="0">
                <a:solidFill>
                  <a:schemeClr val="tx2"/>
                </a:solidFill>
              </a:rPr>
              <a:t>Section 1630.14, “A program satisfies this standard if it has a reasonable chance of improving the health of, or preventing disease in, participating employees, and it is not overly burdensome, is not a subterfuge for violating the ADA….”</a:t>
            </a:r>
          </a:p>
          <a:p>
            <a:pPr>
              <a:spcAft>
                <a:spcPts val="400"/>
              </a:spcAft>
              <a:buClr>
                <a:schemeClr val="accent3"/>
              </a:buClr>
            </a:pPr>
            <a:endParaRPr lang="en-US" dirty="0">
              <a:solidFill>
                <a:schemeClr val="tx2"/>
              </a:solidFill>
            </a:endParaRPr>
          </a:p>
          <a:p>
            <a:pPr>
              <a:spcAft>
                <a:spcPts val="400"/>
              </a:spcAft>
              <a:buClr>
                <a:schemeClr val="accent3"/>
              </a:buClr>
            </a:pPr>
            <a:r>
              <a:rPr lang="en-US" dirty="0" smtClean="0">
                <a:solidFill>
                  <a:schemeClr val="tx2"/>
                </a:solidFill>
              </a:rPr>
              <a:t>An employer may not require participation in a wellness program. Wellness program must include accommodation, for example an interpreter or alternative format for materials or a waiver.</a:t>
            </a:r>
          </a:p>
        </p:txBody>
      </p:sp>
      <p:sp>
        <p:nvSpPr>
          <p:cNvPr id="3" name="Title 2"/>
          <p:cNvSpPr>
            <a:spLocks noGrp="1"/>
          </p:cNvSpPr>
          <p:nvPr>
            <p:ph type="title"/>
          </p:nvPr>
        </p:nvSpPr>
        <p:spPr>
          <a:xfrm>
            <a:off x="627183" y="228600"/>
            <a:ext cx="7264959" cy="790578"/>
          </a:xfrm>
        </p:spPr>
        <p:txBody>
          <a:bodyPr>
            <a:normAutofit/>
          </a:bodyPr>
          <a:lstStyle/>
          <a:p>
            <a:pPr algn="ctr"/>
            <a:r>
              <a:rPr lang="en-US" sz="2800" dirty="0" smtClean="0"/>
              <a:t>Wellness Programs</a:t>
            </a:r>
            <a:endParaRPr lang="en-US" sz="2800" dirty="0"/>
          </a:p>
        </p:txBody>
      </p:sp>
    </p:spTree>
    <p:extLst>
      <p:ext uri="{BB962C8B-B14F-4D97-AF65-F5344CB8AC3E}">
        <p14:creationId xmlns:p14="http://schemas.microsoft.com/office/powerpoint/2010/main" val="2319381614"/>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D470A6BA-6070-4AD1-A225-45B2351DF1FF}" type="slidenum">
              <a:rPr lang="en-US" smtClean="0"/>
              <a:pPr/>
              <a:t>18</a:t>
            </a:fld>
            <a:endParaRPr lang="en-US" dirty="0"/>
          </a:p>
        </p:txBody>
      </p:sp>
      <p:sp>
        <p:nvSpPr>
          <p:cNvPr id="2" name="Text Placeholder 1"/>
          <p:cNvSpPr>
            <a:spLocks noGrp="1"/>
          </p:cNvSpPr>
          <p:nvPr>
            <p:ph type="body" sz="quarter" idx="10"/>
          </p:nvPr>
        </p:nvSpPr>
        <p:spPr>
          <a:xfrm>
            <a:off x="201722" y="3079790"/>
            <a:ext cx="8741257" cy="1931322"/>
          </a:xfrm>
        </p:spPr>
        <p:txBody>
          <a:bodyPr/>
          <a:lstStyle/>
          <a:p>
            <a:r>
              <a:rPr lang="en-US" dirty="0" smtClean="0"/>
              <a:t>Calling a health plan must be accessible to individuals with disabilities.  </a:t>
            </a:r>
            <a:endParaRPr lang="en-US" dirty="0"/>
          </a:p>
        </p:txBody>
      </p:sp>
      <p:pic>
        <p:nvPicPr>
          <p:cNvPr id="2053" name="Picture 5" descr="picture of an office phone" title="Phon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30800" y="1307924"/>
            <a:ext cx="1524000" cy="1503680"/>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p:cNvSpPr>
            <a:spLocks noGrp="1"/>
          </p:cNvSpPr>
          <p:nvPr>
            <p:ph type="title"/>
          </p:nvPr>
        </p:nvSpPr>
        <p:spPr/>
        <p:txBody>
          <a:bodyPr>
            <a:normAutofit/>
          </a:bodyPr>
          <a:lstStyle/>
          <a:p>
            <a:r>
              <a:rPr lang="en-US" sz="4800" dirty="0" smtClean="0"/>
              <a:t>           Phone   </a:t>
            </a:r>
            <a:endParaRPr lang="en-US" sz="4800" dirty="0"/>
          </a:p>
        </p:txBody>
      </p:sp>
    </p:spTree>
    <p:extLst>
      <p:ext uri="{BB962C8B-B14F-4D97-AF65-F5344CB8AC3E}">
        <p14:creationId xmlns:p14="http://schemas.microsoft.com/office/powerpoint/2010/main" val="3720262350"/>
      </p:ext>
    </p:extLst>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D470A6BA-6070-4AD1-A225-45B2351DF1FF}" type="slidenum">
              <a:rPr lang="en-US" smtClean="0"/>
              <a:pPr/>
              <a:t>19</a:t>
            </a:fld>
            <a:endParaRPr lang="en-US" dirty="0"/>
          </a:p>
        </p:txBody>
      </p:sp>
      <p:sp>
        <p:nvSpPr>
          <p:cNvPr id="2" name="Text Placeholder 1"/>
          <p:cNvSpPr>
            <a:spLocks noGrp="1"/>
          </p:cNvSpPr>
          <p:nvPr>
            <p:ph type="body" sz="quarter" idx="10"/>
          </p:nvPr>
        </p:nvSpPr>
        <p:spPr>
          <a:xfrm>
            <a:off x="201722" y="1187643"/>
            <a:ext cx="8741257" cy="5255359"/>
          </a:xfrm>
        </p:spPr>
        <p:txBody>
          <a:bodyPr>
            <a:normAutofit/>
          </a:bodyPr>
          <a:lstStyle/>
          <a:p>
            <a:r>
              <a:rPr lang="en-US" sz="2400" dirty="0" smtClean="0"/>
              <a:t>Effective  Communication (45 CFR § </a:t>
            </a:r>
            <a:r>
              <a:rPr lang="en-US" sz="2400" dirty="0"/>
              <a:t>92.202(a</a:t>
            </a:r>
            <a:r>
              <a:rPr lang="en-US" sz="2400" dirty="0" smtClean="0"/>
              <a:t>)),  Communication with an individual with a disability needs to be as effective as communication with others. </a:t>
            </a:r>
          </a:p>
          <a:p>
            <a:endParaRPr lang="en-US" sz="2400" dirty="0"/>
          </a:p>
          <a:p>
            <a:r>
              <a:rPr lang="en-US" sz="2400" dirty="0" smtClean="0"/>
              <a:t>Auxiliary Aids (45 CFR </a:t>
            </a:r>
            <a:r>
              <a:rPr lang="en-US" sz="2400" dirty="0"/>
              <a:t>§ </a:t>
            </a:r>
            <a:r>
              <a:rPr lang="en-US" sz="2400" dirty="0" smtClean="0"/>
              <a:t>92.202(b)) Provide appropriate auxiliary aids and services “where necessary </a:t>
            </a:r>
            <a:r>
              <a:rPr lang="en-US" sz="2400" dirty="0"/>
              <a:t>to afford such persons an equal opportunity to benefit from the service in question</a:t>
            </a:r>
            <a:r>
              <a:rPr lang="en-US" sz="2400" dirty="0" smtClean="0"/>
              <a:t>.“</a:t>
            </a:r>
          </a:p>
          <a:p>
            <a:endParaRPr lang="en-US" sz="2400" dirty="0"/>
          </a:p>
          <a:p>
            <a:r>
              <a:rPr lang="en-US" sz="2400" dirty="0" smtClean="0"/>
              <a:t>Updates in 2020 did not change these sections</a:t>
            </a:r>
            <a:endParaRPr lang="en-US" sz="2400" dirty="0"/>
          </a:p>
        </p:txBody>
      </p:sp>
      <p:sp>
        <p:nvSpPr>
          <p:cNvPr id="3" name="Title 2"/>
          <p:cNvSpPr>
            <a:spLocks noGrp="1"/>
          </p:cNvSpPr>
          <p:nvPr>
            <p:ph type="title"/>
          </p:nvPr>
        </p:nvSpPr>
        <p:spPr/>
        <p:txBody>
          <a:bodyPr/>
          <a:lstStyle/>
          <a:p>
            <a:r>
              <a:rPr lang="en-US" dirty="0" smtClean="0"/>
              <a:t>Section 1557 of the Affordable Care Act</a:t>
            </a:r>
            <a:endParaRPr lang="en-US" dirty="0"/>
          </a:p>
        </p:txBody>
      </p:sp>
    </p:spTree>
    <p:extLst>
      <p:ext uri="{BB962C8B-B14F-4D97-AF65-F5344CB8AC3E}">
        <p14:creationId xmlns:p14="http://schemas.microsoft.com/office/powerpoint/2010/main" val="211334999"/>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D470A6BA-6070-4AD1-A225-45B2351DF1FF}" type="slidenum">
              <a:rPr>
                <a:gradFill>
                  <a:gsLst>
                    <a:gs pos="15929">
                      <a:srgbClr val="55565A"/>
                    </a:gs>
                    <a:gs pos="44000">
                      <a:srgbClr val="55565A"/>
                    </a:gs>
                  </a:gsLst>
                  <a:lin ang="5400000" scaled="1"/>
                </a:gradFill>
              </a:rPr>
              <a:pPr/>
              <a:t>2</a:t>
            </a:fld>
            <a:endParaRPr dirty="0">
              <a:gradFill>
                <a:gsLst>
                  <a:gs pos="15929">
                    <a:srgbClr val="55565A"/>
                  </a:gs>
                  <a:gs pos="44000">
                    <a:srgbClr val="55565A"/>
                  </a:gs>
                </a:gsLst>
                <a:lin ang="5400000" scaled="1"/>
              </a:gradFill>
            </a:endParaRPr>
          </a:p>
        </p:txBody>
      </p:sp>
      <p:graphicFrame>
        <p:nvGraphicFramePr>
          <p:cNvPr id="3" name="Diagram 2" descr="These are the 4 boxes described individually, Visual, Audiotry, Dexterity and Cognitive" title="4 boxes"/>
          <p:cNvGraphicFramePr/>
          <p:nvPr>
            <p:extLst>
              <p:ext uri="{D42A27DB-BD31-4B8C-83A1-F6EECF244321}">
                <p14:modId xmlns:p14="http://schemas.microsoft.com/office/powerpoint/2010/main" val="3838483729"/>
              </p:ext>
            </p:extLst>
          </p:nvPr>
        </p:nvGraphicFramePr>
        <p:xfrm>
          <a:off x="3686406" y="1019139"/>
          <a:ext cx="4203068" cy="42568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0" name="Group 9" descr="Picture of a brain" title="Cognitive"/>
          <p:cNvGrpSpPr/>
          <p:nvPr/>
        </p:nvGrpSpPr>
        <p:grpSpPr>
          <a:xfrm>
            <a:off x="6254211" y="3368156"/>
            <a:ext cx="871659" cy="1162228"/>
            <a:chOff x="7938032" y="4650875"/>
            <a:chExt cx="793860" cy="793860"/>
          </a:xfrm>
        </p:grpSpPr>
        <p:sp>
          <p:nvSpPr>
            <p:cNvPr id="27" name="Oval 26"/>
            <p:cNvSpPr/>
            <p:nvPr/>
          </p:nvSpPr>
          <p:spPr>
            <a:xfrm>
              <a:off x="7992781" y="4690646"/>
              <a:ext cx="684362" cy="684362"/>
            </a:xfrm>
            <a:prstGeom prst="ellipse">
              <a:avLst/>
            </a:prstGeom>
            <a:solidFill>
              <a:srgbClr val="6C66AE">
                <a:lumMod val="40000"/>
                <a:lumOff val="60000"/>
              </a:srgbClr>
            </a:solidFill>
            <a:ln w="25400" cap="flat" cmpd="sng" algn="ctr">
              <a:noFill/>
              <a:prstDash val="solid"/>
            </a:ln>
            <a:effectLst/>
          </p:spPr>
          <p:txBody>
            <a:bodyPr rtlCol="0" anchor="ctr"/>
            <a:lstStyle/>
            <a:p>
              <a:pPr algn="ctr" defTabSz="753008">
                <a:defRPr/>
              </a:pPr>
              <a:endParaRPr lang="en-US" sz="1500" kern="0" dirty="0">
                <a:latin typeface="Frutiger LT Std 55 Roman"/>
              </a:endParaRPr>
            </a:p>
          </p:txBody>
        </p:sp>
        <p:pic>
          <p:nvPicPr>
            <p:cNvPr id="35" name="Picture 3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938032" y="4650875"/>
              <a:ext cx="793860" cy="793860"/>
            </a:xfrm>
            <a:prstGeom prst="rect">
              <a:avLst/>
            </a:prstGeom>
            <a:effectLst>
              <a:outerShdw blurRad="50800" dist="38100" dir="8100000" algn="tr" rotWithShape="0">
                <a:prstClr val="black">
                  <a:alpha val="40000"/>
                </a:prstClr>
              </a:outerShdw>
            </a:effectLst>
          </p:spPr>
        </p:pic>
      </p:grpSp>
      <p:sp>
        <p:nvSpPr>
          <p:cNvPr id="31" name="Rectangle 30" title="Cognitive"/>
          <p:cNvSpPr/>
          <p:nvPr/>
        </p:nvSpPr>
        <p:spPr>
          <a:xfrm>
            <a:off x="6095311" y="4442810"/>
            <a:ext cx="1146349" cy="315075"/>
          </a:xfrm>
          <a:prstGeom prst="rect">
            <a:avLst/>
          </a:prstGeom>
        </p:spPr>
        <p:txBody>
          <a:bodyPr wrap="square" lIns="75301" tIns="37650" rIns="75301" bIns="37650">
            <a:spAutoFit/>
          </a:bodyPr>
          <a:lstStyle/>
          <a:p>
            <a:pPr algn="ctr">
              <a:lnSpc>
                <a:spcPts val="1976"/>
              </a:lnSpc>
              <a:spcBef>
                <a:spcPts val="988"/>
              </a:spcBef>
            </a:pPr>
            <a:r>
              <a:rPr lang="en-US" sz="1600" b="1" dirty="0">
                <a:solidFill>
                  <a:schemeClr val="tx2"/>
                </a:solidFill>
                <a:cs typeface="Arial" panose="020B0604020202020204" pitchFamily="34" charset="0"/>
              </a:rPr>
              <a:t>Cognitive</a:t>
            </a:r>
          </a:p>
        </p:txBody>
      </p:sp>
      <p:grpSp>
        <p:nvGrpSpPr>
          <p:cNvPr id="9" name="Group 8" descr="A picture of open hands" title="Dexterity"/>
          <p:cNvGrpSpPr/>
          <p:nvPr/>
        </p:nvGrpSpPr>
        <p:grpSpPr>
          <a:xfrm>
            <a:off x="4539487" y="3442672"/>
            <a:ext cx="751430" cy="1001920"/>
            <a:chOff x="6250148" y="4715476"/>
            <a:chExt cx="684362" cy="684362"/>
          </a:xfrm>
        </p:grpSpPr>
        <p:sp>
          <p:nvSpPr>
            <p:cNvPr id="26" name="Oval 25"/>
            <p:cNvSpPr/>
            <p:nvPr/>
          </p:nvSpPr>
          <p:spPr>
            <a:xfrm>
              <a:off x="6250148" y="4715476"/>
              <a:ext cx="684362" cy="684362"/>
            </a:xfrm>
            <a:prstGeom prst="ellipse">
              <a:avLst/>
            </a:prstGeom>
            <a:solidFill>
              <a:srgbClr val="499FA6">
                <a:lumMod val="60000"/>
                <a:lumOff val="40000"/>
              </a:srgbClr>
            </a:solidFill>
            <a:ln w="25400" cap="flat" cmpd="sng" algn="ctr">
              <a:noFill/>
              <a:prstDash val="solid"/>
            </a:ln>
            <a:effectLst/>
          </p:spPr>
          <p:txBody>
            <a:bodyPr rtlCol="0" anchor="ctr"/>
            <a:lstStyle/>
            <a:p>
              <a:pPr algn="ctr" defTabSz="753008">
                <a:defRPr/>
              </a:pPr>
              <a:endParaRPr lang="en-US" sz="1500" kern="0" dirty="0">
                <a:latin typeface="Frutiger LT Std 55 Roman"/>
              </a:endParaRPr>
            </a:p>
          </p:txBody>
        </p:sp>
        <p:pic>
          <p:nvPicPr>
            <p:cNvPr id="34" name="Picture 3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250148" y="4745432"/>
              <a:ext cx="645510" cy="645510"/>
            </a:xfrm>
            <a:prstGeom prst="rect">
              <a:avLst/>
            </a:prstGeom>
            <a:effectLst>
              <a:outerShdw blurRad="50800" dist="38100" dir="8100000" algn="tr" rotWithShape="0">
                <a:prstClr val="black">
                  <a:alpha val="40000"/>
                </a:prstClr>
              </a:outerShdw>
            </a:effectLst>
          </p:spPr>
        </p:pic>
      </p:grpSp>
      <p:sp>
        <p:nvSpPr>
          <p:cNvPr id="30" name="Rectangle 29"/>
          <p:cNvSpPr/>
          <p:nvPr/>
        </p:nvSpPr>
        <p:spPr>
          <a:xfrm>
            <a:off x="4433158" y="4451277"/>
            <a:ext cx="1064640" cy="315075"/>
          </a:xfrm>
          <a:prstGeom prst="rect">
            <a:avLst/>
          </a:prstGeom>
        </p:spPr>
        <p:txBody>
          <a:bodyPr wrap="square" lIns="75301" tIns="37650" rIns="75301" bIns="37650">
            <a:spAutoFit/>
          </a:bodyPr>
          <a:lstStyle/>
          <a:p>
            <a:pPr algn="ctr">
              <a:lnSpc>
                <a:spcPts val="1976"/>
              </a:lnSpc>
              <a:spcBef>
                <a:spcPts val="988"/>
              </a:spcBef>
            </a:pPr>
            <a:r>
              <a:rPr lang="en-US" sz="1600" b="1" dirty="0">
                <a:solidFill>
                  <a:schemeClr val="tx2"/>
                </a:solidFill>
                <a:cs typeface="Arial" panose="020B0604020202020204" pitchFamily="34" charset="0"/>
              </a:rPr>
              <a:t>Dexterity</a:t>
            </a:r>
          </a:p>
        </p:txBody>
      </p:sp>
      <p:grpSp>
        <p:nvGrpSpPr>
          <p:cNvPr id="11" name="Group 10" descr="A picture of an ear with sound graphic" title="Auditory "/>
          <p:cNvGrpSpPr/>
          <p:nvPr/>
        </p:nvGrpSpPr>
        <p:grpSpPr>
          <a:xfrm>
            <a:off x="6230316" y="1733569"/>
            <a:ext cx="751430" cy="1001920"/>
            <a:chOff x="7958690" y="2901507"/>
            <a:chExt cx="684362" cy="684362"/>
          </a:xfrm>
        </p:grpSpPr>
        <p:sp>
          <p:nvSpPr>
            <p:cNvPr id="32" name="Oval 31"/>
            <p:cNvSpPr/>
            <p:nvPr/>
          </p:nvSpPr>
          <p:spPr>
            <a:xfrm>
              <a:off x="7958690" y="2901507"/>
              <a:ext cx="684362" cy="684362"/>
            </a:xfrm>
            <a:prstGeom prst="ellipse">
              <a:avLst/>
            </a:prstGeom>
            <a:solidFill>
              <a:srgbClr val="F47B29">
                <a:lumMod val="60000"/>
                <a:lumOff val="40000"/>
              </a:srgbClr>
            </a:solidFill>
            <a:ln w="25400" cap="flat" cmpd="sng" algn="ctr">
              <a:noFill/>
              <a:prstDash val="solid"/>
            </a:ln>
            <a:effectLst/>
          </p:spPr>
          <p:txBody>
            <a:bodyPr rtlCol="0" anchor="ctr"/>
            <a:lstStyle/>
            <a:p>
              <a:pPr algn="ctr" defTabSz="753008">
                <a:defRPr/>
              </a:pPr>
              <a:endParaRPr lang="en-US" sz="1500" kern="0" dirty="0">
                <a:latin typeface="Frutiger LT Std 55 Roman"/>
              </a:endParaRPr>
            </a:p>
          </p:txBody>
        </p:sp>
        <p:pic>
          <p:nvPicPr>
            <p:cNvPr id="36" name="Picture 35"/>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991314" y="2935221"/>
              <a:ext cx="639082" cy="639082"/>
            </a:xfrm>
            <a:prstGeom prst="rect">
              <a:avLst/>
            </a:prstGeom>
            <a:effectLst>
              <a:outerShdw blurRad="50800" dist="38100" dir="8100000" algn="tr" rotWithShape="0">
                <a:prstClr val="black">
                  <a:alpha val="40000"/>
                </a:prstClr>
              </a:outerShdw>
            </a:effectLst>
          </p:spPr>
        </p:pic>
      </p:grpSp>
      <p:sp>
        <p:nvSpPr>
          <p:cNvPr id="29" name="Rectangle 28"/>
          <p:cNvSpPr/>
          <p:nvPr/>
        </p:nvSpPr>
        <p:spPr>
          <a:xfrm>
            <a:off x="6067781" y="2707907"/>
            <a:ext cx="1131540" cy="315075"/>
          </a:xfrm>
          <a:prstGeom prst="rect">
            <a:avLst/>
          </a:prstGeom>
        </p:spPr>
        <p:txBody>
          <a:bodyPr wrap="square" lIns="75301" tIns="37650" rIns="75301" bIns="37650">
            <a:spAutoFit/>
          </a:bodyPr>
          <a:lstStyle/>
          <a:p>
            <a:pPr algn="ctr">
              <a:lnSpc>
                <a:spcPts val="1976"/>
              </a:lnSpc>
              <a:spcBef>
                <a:spcPts val="988"/>
              </a:spcBef>
            </a:pPr>
            <a:r>
              <a:rPr lang="en-US" sz="1600" b="1" dirty="0">
                <a:solidFill>
                  <a:schemeClr val="tx2"/>
                </a:solidFill>
                <a:cs typeface="Arial" panose="020B0604020202020204" pitchFamily="34" charset="0"/>
              </a:rPr>
              <a:t>Auditory</a:t>
            </a:r>
          </a:p>
        </p:txBody>
      </p:sp>
      <p:grpSp>
        <p:nvGrpSpPr>
          <p:cNvPr id="8" name="Group 7" descr="Picture of eyes with glasses" title="Visual"/>
          <p:cNvGrpSpPr/>
          <p:nvPr/>
        </p:nvGrpSpPr>
        <p:grpSpPr>
          <a:xfrm>
            <a:off x="4478363" y="1654460"/>
            <a:ext cx="751430" cy="1001920"/>
            <a:chOff x="6213964" y="2883675"/>
            <a:chExt cx="684362" cy="684362"/>
          </a:xfrm>
        </p:grpSpPr>
        <p:sp>
          <p:nvSpPr>
            <p:cNvPr id="25" name="Oval 24"/>
            <p:cNvSpPr/>
            <p:nvPr/>
          </p:nvSpPr>
          <p:spPr>
            <a:xfrm>
              <a:off x="6213964" y="2883675"/>
              <a:ext cx="684362" cy="684362"/>
            </a:xfrm>
            <a:prstGeom prst="ellipse">
              <a:avLst/>
            </a:prstGeom>
            <a:solidFill>
              <a:srgbClr val="EAAB00">
                <a:lumMod val="40000"/>
                <a:lumOff val="60000"/>
              </a:srgbClr>
            </a:solidFill>
            <a:ln w="25400" cap="flat" cmpd="sng" algn="ctr">
              <a:noFill/>
              <a:prstDash val="solid"/>
            </a:ln>
            <a:effectLst/>
          </p:spPr>
          <p:txBody>
            <a:bodyPr rtlCol="0" anchor="ctr"/>
            <a:lstStyle/>
            <a:p>
              <a:pPr algn="ctr" defTabSz="753008">
                <a:defRPr/>
              </a:pPr>
              <a:endParaRPr lang="en-US" sz="1500" kern="0" dirty="0">
                <a:latin typeface="Frutiger LT Std 55 Roman"/>
              </a:endParaRPr>
            </a:p>
          </p:txBody>
        </p:sp>
        <p:pic>
          <p:nvPicPr>
            <p:cNvPr id="33" name="Picture 32"/>
            <p:cNvPicPr>
              <a:picLocks noChangeAspect="1"/>
            </p:cNvPicPr>
            <p:nvPr/>
          </p:nvPicPr>
          <p:blipFill rotWithShape="1">
            <a:blip r:embed="rId11" cstate="print">
              <a:extLst>
                <a:ext uri="{28A0092B-C50C-407E-A947-70E740481C1C}">
                  <a14:useLocalDpi xmlns:a14="http://schemas.microsoft.com/office/drawing/2010/main" val="0"/>
                </a:ext>
              </a:extLst>
            </a:blip>
            <a:srcRect b="40441"/>
            <a:stretch/>
          </p:blipFill>
          <p:spPr>
            <a:xfrm>
              <a:off x="6213964" y="3005499"/>
              <a:ext cx="679025" cy="404419"/>
            </a:xfrm>
            <a:prstGeom prst="rect">
              <a:avLst/>
            </a:prstGeom>
            <a:effectLst>
              <a:outerShdw blurRad="50800" dist="38100" dir="8100000" algn="tr" rotWithShape="0">
                <a:prstClr val="black">
                  <a:alpha val="40000"/>
                </a:prstClr>
              </a:outerShdw>
            </a:effectLst>
          </p:spPr>
        </p:pic>
      </p:grpSp>
      <p:sp>
        <p:nvSpPr>
          <p:cNvPr id="28" name="Rectangle 27"/>
          <p:cNvSpPr/>
          <p:nvPr/>
        </p:nvSpPr>
        <p:spPr>
          <a:xfrm>
            <a:off x="4335789" y="2724841"/>
            <a:ext cx="1130674" cy="315075"/>
          </a:xfrm>
          <a:prstGeom prst="rect">
            <a:avLst/>
          </a:prstGeom>
        </p:spPr>
        <p:txBody>
          <a:bodyPr wrap="square" lIns="75301" tIns="37650" rIns="75301" bIns="37650">
            <a:spAutoFit/>
          </a:bodyPr>
          <a:lstStyle/>
          <a:p>
            <a:pPr algn="ctr">
              <a:lnSpc>
                <a:spcPts val="1976"/>
              </a:lnSpc>
              <a:spcBef>
                <a:spcPts val="988"/>
              </a:spcBef>
            </a:pPr>
            <a:r>
              <a:rPr lang="en-US" sz="1600" b="1" dirty="0">
                <a:solidFill>
                  <a:schemeClr val="tx2"/>
                </a:solidFill>
                <a:cs typeface="Arial" panose="020B0604020202020204" pitchFamily="34" charset="0"/>
              </a:rPr>
              <a:t>Visual</a:t>
            </a:r>
          </a:p>
        </p:txBody>
      </p:sp>
      <p:sp>
        <p:nvSpPr>
          <p:cNvPr id="4" name="TextBox 3"/>
          <p:cNvSpPr txBox="1"/>
          <p:nvPr/>
        </p:nvSpPr>
        <p:spPr>
          <a:xfrm>
            <a:off x="805543" y="2656380"/>
            <a:ext cx="2786743" cy="1097095"/>
          </a:xfrm>
          <a:prstGeom prst="rect">
            <a:avLst/>
          </a:prstGeom>
          <a:noFill/>
        </p:spPr>
        <p:txBody>
          <a:bodyPr wrap="square" rtlCol="0">
            <a:spAutoFit/>
          </a:bodyPr>
          <a:lstStyle/>
          <a:p>
            <a:pPr marL="8889">
              <a:lnSpc>
                <a:spcPts val="2744"/>
              </a:lnSpc>
            </a:pPr>
            <a:r>
              <a:rPr lang="en-US" b="1" dirty="0">
                <a:solidFill>
                  <a:srgbClr val="003DA1"/>
                </a:solidFill>
                <a:cs typeface="Arial"/>
              </a:rPr>
              <a:t>1 in 5 persons in the U.S. has a </a:t>
            </a:r>
            <a:r>
              <a:rPr lang="en-US" b="1" dirty="0" smtClean="0">
                <a:solidFill>
                  <a:srgbClr val="003DA1"/>
                </a:solidFill>
                <a:cs typeface="Arial"/>
              </a:rPr>
              <a:t>disability</a:t>
            </a:r>
            <a:r>
              <a:rPr lang="en-US" i="1" dirty="0" smtClean="0">
                <a:solidFill>
                  <a:srgbClr val="003DA1"/>
                </a:solidFill>
                <a:cs typeface="Arial"/>
              </a:rPr>
              <a:t>                                               </a:t>
            </a:r>
            <a:r>
              <a:rPr lang="en-US" i="1" dirty="0">
                <a:solidFill>
                  <a:srgbClr val="003DA1"/>
                </a:solidFill>
                <a:cs typeface="Arial"/>
              </a:rPr>
              <a:t>- U.S. Census 2010</a:t>
            </a:r>
          </a:p>
        </p:txBody>
      </p:sp>
      <p:sp>
        <p:nvSpPr>
          <p:cNvPr id="17" name="Title 16"/>
          <p:cNvSpPr>
            <a:spLocks noGrp="1"/>
          </p:cNvSpPr>
          <p:nvPr>
            <p:ph type="title"/>
          </p:nvPr>
        </p:nvSpPr>
        <p:spPr>
          <a:xfrm>
            <a:off x="1982687" y="441045"/>
            <a:ext cx="4810545" cy="899665"/>
          </a:xfrm>
        </p:spPr>
        <p:txBody>
          <a:bodyPr>
            <a:noAutofit/>
          </a:bodyPr>
          <a:lstStyle/>
          <a:p>
            <a:pPr lvl="1" algn="ctr" rtl="0">
              <a:lnSpc>
                <a:spcPct val="90000"/>
              </a:lnSpc>
              <a:spcBef>
                <a:spcPct val="0"/>
              </a:spcBef>
            </a:pPr>
            <a:r>
              <a:rPr lang="en-US" sz="3000" b="1" dirty="0">
                <a:solidFill>
                  <a:srgbClr val="003DA1"/>
                </a:solidFill>
                <a:latin typeface="+mn-lt"/>
              </a:rPr>
              <a:t>Removing B</a:t>
            </a:r>
            <a:r>
              <a:rPr lang="en-US" sz="3000" b="1" dirty="0" smtClean="0">
                <a:solidFill>
                  <a:srgbClr val="003DA1"/>
                </a:solidFill>
                <a:latin typeface="+mn-lt"/>
              </a:rPr>
              <a:t>arriers</a:t>
            </a:r>
            <a:r>
              <a:rPr lang="en-US" sz="3000" b="1" dirty="0">
                <a:gradFill>
                  <a:gsLst>
                    <a:gs pos="1250">
                      <a:schemeClr val="tx2"/>
                    </a:gs>
                    <a:gs pos="99000">
                      <a:schemeClr val="tx2"/>
                    </a:gs>
                  </a:gsLst>
                  <a:lin ang="5400000" scaled="0"/>
                </a:gradFill>
                <a:latin typeface="+mn-lt"/>
              </a:rPr>
              <a:t/>
            </a:r>
            <a:br>
              <a:rPr lang="en-US" sz="3000" b="1" dirty="0">
                <a:gradFill>
                  <a:gsLst>
                    <a:gs pos="1250">
                      <a:schemeClr val="tx2"/>
                    </a:gs>
                    <a:gs pos="99000">
                      <a:schemeClr val="tx2"/>
                    </a:gs>
                  </a:gsLst>
                  <a:lin ang="5400000" scaled="0"/>
                </a:gradFill>
                <a:latin typeface="+mn-lt"/>
              </a:rPr>
            </a:br>
            <a:endParaRPr lang="en-US" sz="3000" b="1" dirty="0">
              <a:latin typeface="+mn-lt"/>
            </a:endParaRPr>
          </a:p>
        </p:txBody>
      </p:sp>
    </p:spTree>
    <p:extLst>
      <p:ext uri="{BB962C8B-B14F-4D97-AF65-F5344CB8AC3E}">
        <p14:creationId xmlns:p14="http://schemas.microsoft.com/office/powerpoint/2010/main" val="3716359128"/>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D470A6BA-6070-4AD1-A225-45B2351DF1FF}" type="slidenum">
              <a:rPr lang="en-US" smtClean="0"/>
              <a:pPr/>
              <a:t>20</a:t>
            </a:fld>
            <a:endParaRPr lang="en-US" dirty="0"/>
          </a:p>
        </p:txBody>
      </p:sp>
      <p:sp>
        <p:nvSpPr>
          <p:cNvPr id="2" name="Text Placeholder 1"/>
          <p:cNvSpPr>
            <a:spLocks noGrp="1"/>
          </p:cNvSpPr>
          <p:nvPr>
            <p:ph type="body" sz="quarter" idx="10"/>
          </p:nvPr>
        </p:nvSpPr>
        <p:spPr>
          <a:xfrm>
            <a:off x="243925" y="1265016"/>
            <a:ext cx="8741257" cy="4657482"/>
          </a:xfrm>
        </p:spPr>
        <p:txBody>
          <a:bodyPr>
            <a:normAutofit/>
          </a:bodyPr>
          <a:lstStyle/>
          <a:p>
            <a:r>
              <a:rPr lang="en-US" dirty="0" smtClean="0"/>
              <a:t>28 CFR </a:t>
            </a:r>
            <a:r>
              <a:rPr lang="en-US" dirty="0"/>
              <a:t>§ 35.161 Telecommunications</a:t>
            </a:r>
            <a:r>
              <a:rPr lang="en-US" dirty="0" smtClean="0"/>
              <a:t>.</a:t>
            </a:r>
          </a:p>
          <a:p>
            <a:endParaRPr lang="en-US" dirty="0"/>
          </a:p>
          <a:p>
            <a:r>
              <a:rPr lang="en-US" dirty="0" smtClean="0"/>
              <a:t> “… </a:t>
            </a:r>
            <a:r>
              <a:rPr lang="en-US" dirty="0"/>
              <a:t>(c) A public entity shall respond to telephone calls from a telecommunications relay service established under </a:t>
            </a:r>
            <a:r>
              <a:rPr lang="en-US" dirty="0" smtClean="0"/>
              <a:t>Title </a:t>
            </a:r>
            <a:r>
              <a:rPr lang="en-US" dirty="0"/>
              <a:t>IV of the ADA in the same manner that it responds to other telephone calls. </a:t>
            </a:r>
            <a:r>
              <a:rPr lang="en-US" dirty="0" smtClean="0"/>
              <a:t>“</a:t>
            </a:r>
            <a:endParaRPr lang="en-US" dirty="0"/>
          </a:p>
        </p:txBody>
      </p:sp>
      <p:sp>
        <p:nvSpPr>
          <p:cNvPr id="3" name="Title 2"/>
          <p:cNvSpPr>
            <a:spLocks noGrp="1"/>
          </p:cNvSpPr>
          <p:nvPr>
            <p:ph type="title"/>
          </p:nvPr>
        </p:nvSpPr>
        <p:spPr/>
        <p:txBody>
          <a:bodyPr/>
          <a:lstStyle/>
          <a:p>
            <a:r>
              <a:rPr lang="en-US" dirty="0" smtClean="0"/>
              <a:t>        ADA </a:t>
            </a:r>
            <a:r>
              <a:rPr lang="en-US" dirty="0"/>
              <a:t>– Title </a:t>
            </a:r>
            <a:r>
              <a:rPr lang="en-US" dirty="0" smtClean="0"/>
              <a:t>III, </a:t>
            </a:r>
            <a:r>
              <a:rPr lang="en-US" dirty="0"/>
              <a:t>Regulations</a:t>
            </a:r>
          </a:p>
        </p:txBody>
      </p:sp>
    </p:spTree>
    <p:extLst>
      <p:ext uri="{BB962C8B-B14F-4D97-AF65-F5344CB8AC3E}">
        <p14:creationId xmlns:p14="http://schemas.microsoft.com/office/powerpoint/2010/main" val="107724328"/>
      </p:ext>
    </p:extLst>
  </p:cSld>
  <p:clrMapOvr>
    <a:masterClrMapping/>
  </p:clrMapOvr>
  <p:transition spd="slow">
    <p:push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D470A6BA-6070-4AD1-A225-45B2351DF1FF}" type="slidenum">
              <a:rPr lang="en-US" smtClean="0"/>
              <a:pPr/>
              <a:t>21</a:t>
            </a:fld>
            <a:endParaRPr lang="en-US" dirty="0"/>
          </a:p>
        </p:txBody>
      </p:sp>
      <p:sp>
        <p:nvSpPr>
          <p:cNvPr id="2" name="Text Placeholder 1"/>
          <p:cNvSpPr>
            <a:spLocks noGrp="1"/>
          </p:cNvSpPr>
          <p:nvPr>
            <p:ph type="body" sz="quarter" idx="10"/>
          </p:nvPr>
        </p:nvSpPr>
        <p:spPr>
          <a:xfrm>
            <a:off x="201722" y="1187644"/>
            <a:ext cx="8741257" cy="4748922"/>
          </a:xfrm>
        </p:spPr>
        <p:txBody>
          <a:bodyPr>
            <a:normAutofit fontScale="92500" lnSpcReduction="20000"/>
          </a:bodyPr>
          <a:lstStyle/>
          <a:p>
            <a:r>
              <a:rPr lang="en-US" dirty="0" smtClean="0"/>
              <a:t>How does Relay Service work?</a:t>
            </a:r>
          </a:p>
          <a:p>
            <a:r>
              <a:rPr lang="en-US" sz="2800" dirty="0" smtClean="0"/>
              <a:t>A Communication Assistant (CA) facilitates a call for an individual with a hearing or speech impairment.</a:t>
            </a:r>
          </a:p>
          <a:p>
            <a:endParaRPr lang="en-US" dirty="0"/>
          </a:p>
          <a:p>
            <a:r>
              <a:rPr lang="en-US" b="1" dirty="0" smtClean="0"/>
              <a:t>Text to voice </a:t>
            </a:r>
            <a:r>
              <a:rPr lang="en-US" dirty="0" smtClean="0"/>
              <a:t>– Individual types, CA speaks</a:t>
            </a:r>
          </a:p>
          <a:p>
            <a:r>
              <a:rPr lang="en-US" b="1" dirty="0" smtClean="0"/>
              <a:t>Voice Carryover </a:t>
            </a:r>
            <a:r>
              <a:rPr lang="en-US" dirty="0" smtClean="0"/>
              <a:t>– Individual speaks, CA translates and then types answer back.</a:t>
            </a:r>
          </a:p>
          <a:p>
            <a:r>
              <a:rPr lang="en-US" b="1" dirty="0" smtClean="0"/>
              <a:t>Speech to speech </a:t>
            </a:r>
            <a:r>
              <a:rPr lang="en-US" dirty="0" smtClean="0"/>
              <a:t>– Individual speaks, CA translates.</a:t>
            </a:r>
          </a:p>
          <a:p>
            <a:r>
              <a:rPr lang="en-US" b="1" dirty="0" smtClean="0"/>
              <a:t>Shared non-English Language Services </a:t>
            </a:r>
            <a:r>
              <a:rPr lang="en-US" dirty="0" smtClean="0"/>
              <a:t>– FCC requires relay service to have Spanish Speaking CAs.</a:t>
            </a:r>
          </a:p>
          <a:p>
            <a:endParaRPr lang="en-US" dirty="0" smtClean="0"/>
          </a:p>
        </p:txBody>
      </p:sp>
      <p:sp>
        <p:nvSpPr>
          <p:cNvPr id="3" name="Title 2"/>
          <p:cNvSpPr>
            <a:spLocks noGrp="1"/>
          </p:cNvSpPr>
          <p:nvPr>
            <p:ph type="title"/>
          </p:nvPr>
        </p:nvSpPr>
        <p:spPr/>
        <p:txBody>
          <a:bodyPr/>
          <a:lstStyle/>
          <a:p>
            <a:r>
              <a:rPr lang="en-US" dirty="0" smtClean="0"/>
              <a:t>Telecommunications Relay Service</a:t>
            </a:r>
            <a:endParaRPr lang="en-US" dirty="0"/>
          </a:p>
        </p:txBody>
      </p:sp>
    </p:spTree>
    <p:extLst>
      <p:ext uri="{BB962C8B-B14F-4D97-AF65-F5344CB8AC3E}">
        <p14:creationId xmlns:p14="http://schemas.microsoft.com/office/powerpoint/2010/main" val="3911246586"/>
      </p:ext>
    </p:extLst>
  </p:cSld>
  <p:clrMapOvr>
    <a:masterClrMapping/>
  </p:clrMapOvr>
  <p:transition spd="slow">
    <p:push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D470A6BA-6070-4AD1-A225-45B2351DF1FF}" type="slidenum">
              <a:rPr lang="en-US" smtClean="0"/>
              <a:pPr/>
              <a:t>22</a:t>
            </a:fld>
            <a:endParaRPr lang="en-US" dirty="0"/>
          </a:p>
        </p:txBody>
      </p:sp>
      <p:sp>
        <p:nvSpPr>
          <p:cNvPr id="2" name="Text Placeholder 1"/>
          <p:cNvSpPr>
            <a:spLocks noGrp="1"/>
          </p:cNvSpPr>
          <p:nvPr>
            <p:ph type="body" sz="quarter" idx="10"/>
          </p:nvPr>
        </p:nvSpPr>
        <p:spPr>
          <a:xfrm>
            <a:off x="265027" y="1539336"/>
            <a:ext cx="8741257" cy="3757150"/>
          </a:xfrm>
        </p:spPr>
        <p:txBody>
          <a:bodyPr>
            <a:normAutofit/>
          </a:bodyPr>
          <a:lstStyle/>
          <a:p>
            <a:r>
              <a:rPr lang="en-US" dirty="0" smtClean="0"/>
              <a:t>Using a Relay Service Communication Assistant does not violate HIPAA, and a disclosure form is not required.  </a:t>
            </a:r>
          </a:p>
          <a:p>
            <a:endParaRPr lang="en-US" dirty="0" smtClean="0"/>
          </a:p>
          <a:p>
            <a:pPr algn="r"/>
            <a:r>
              <a:rPr lang="en-US" dirty="0" smtClean="0"/>
              <a:t> - FCC Public Notice </a:t>
            </a:r>
            <a:r>
              <a:rPr lang="en-US" dirty="0"/>
              <a:t>DA 04-1716</a:t>
            </a:r>
          </a:p>
          <a:p>
            <a:pPr algn="r"/>
            <a:r>
              <a:rPr lang="en-US" dirty="0"/>
              <a:t>Released:  June 16, 2004</a:t>
            </a:r>
          </a:p>
          <a:p>
            <a:pPr algn="r"/>
            <a:endParaRPr lang="en-US" dirty="0"/>
          </a:p>
        </p:txBody>
      </p:sp>
      <p:sp>
        <p:nvSpPr>
          <p:cNvPr id="3" name="Title 2"/>
          <p:cNvSpPr>
            <a:spLocks noGrp="1"/>
          </p:cNvSpPr>
          <p:nvPr>
            <p:ph type="title"/>
          </p:nvPr>
        </p:nvSpPr>
        <p:spPr/>
        <p:txBody>
          <a:bodyPr/>
          <a:lstStyle/>
          <a:p>
            <a:r>
              <a:rPr lang="en-US" dirty="0" smtClean="0"/>
              <a:t>    Communication Assistant and HIPAA</a:t>
            </a:r>
            <a:endParaRPr lang="en-US" dirty="0"/>
          </a:p>
        </p:txBody>
      </p:sp>
    </p:spTree>
    <p:extLst>
      <p:ext uri="{BB962C8B-B14F-4D97-AF65-F5344CB8AC3E}">
        <p14:creationId xmlns:p14="http://schemas.microsoft.com/office/powerpoint/2010/main" val="845077834"/>
      </p:ext>
    </p:extLst>
  </p:cSld>
  <p:clrMapOvr>
    <a:masterClrMapping/>
  </p:clrMapOvr>
  <p:transition spd="slow">
    <p:push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D470A6BA-6070-4AD1-A225-45B2351DF1FF}" type="slidenum">
              <a:rPr lang="en-US" smtClean="0"/>
              <a:pPr/>
              <a:t>23</a:t>
            </a:fld>
            <a:endParaRPr lang="en-US" dirty="0"/>
          </a:p>
        </p:txBody>
      </p:sp>
      <p:sp>
        <p:nvSpPr>
          <p:cNvPr id="2" name="Text Placeholder 1"/>
          <p:cNvSpPr>
            <a:spLocks noGrp="1"/>
          </p:cNvSpPr>
          <p:nvPr>
            <p:ph type="body" sz="quarter" idx="10"/>
          </p:nvPr>
        </p:nvSpPr>
        <p:spPr>
          <a:xfrm>
            <a:off x="201722" y="1187643"/>
            <a:ext cx="8741257" cy="4010890"/>
          </a:xfrm>
        </p:spPr>
        <p:txBody>
          <a:bodyPr>
            <a:normAutofit/>
          </a:bodyPr>
          <a:lstStyle/>
          <a:p>
            <a:endParaRPr lang="en-US" dirty="0" smtClean="0"/>
          </a:p>
          <a:p>
            <a:r>
              <a:rPr lang="en-US" dirty="0" smtClean="0"/>
              <a:t>FCC </a:t>
            </a:r>
            <a:r>
              <a:rPr lang="en-US" dirty="0"/>
              <a:t>issued a final rule January 6, </a:t>
            </a:r>
            <a:r>
              <a:rPr lang="en-US" dirty="0" smtClean="0"/>
              <a:t>2017, </a:t>
            </a:r>
            <a:r>
              <a:rPr lang="en-US" b="1" dirty="0"/>
              <a:t>Transition from TTY to Real-Time Text </a:t>
            </a:r>
            <a:r>
              <a:rPr lang="en-US" b="1" dirty="0" smtClean="0"/>
              <a:t>Technology,</a:t>
            </a:r>
            <a:r>
              <a:rPr lang="en-US" dirty="0" smtClean="0"/>
              <a:t> to </a:t>
            </a:r>
            <a:r>
              <a:rPr lang="en-US" dirty="0"/>
              <a:t>facilitate the transition from TTY to RTT. The rule is only applicable to telecommunications </a:t>
            </a:r>
            <a:r>
              <a:rPr lang="en-US" dirty="0" smtClean="0"/>
              <a:t>services and is available for all 711 operators since 6/30/2020</a:t>
            </a:r>
          </a:p>
          <a:p>
            <a:pPr algn="r"/>
            <a:r>
              <a:rPr lang="en-US" dirty="0"/>
              <a:t>82 FR </a:t>
            </a:r>
            <a:r>
              <a:rPr lang="en-US" dirty="0" smtClean="0"/>
              <a:t>7699 (1/23/2017)</a:t>
            </a:r>
          </a:p>
        </p:txBody>
      </p:sp>
      <p:sp>
        <p:nvSpPr>
          <p:cNvPr id="3" name="Title 2"/>
          <p:cNvSpPr>
            <a:spLocks noGrp="1"/>
          </p:cNvSpPr>
          <p:nvPr>
            <p:ph type="title"/>
          </p:nvPr>
        </p:nvSpPr>
        <p:spPr/>
        <p:txBody>
          <a:bodyPr/>
          <a:lstStyle/>
          <a:p>
            <a:r>
              <a:rPr lang="en-US" dirty="0" smtClean="0"/>
              <a:t>         </a:t>
            </a:r>
            <a:r>
              <a:rPr lang="en-US" sz="3600" dirty="0" smtClean="0"/>
              <a:t>Moving beyond TTY</a:t>
            </a:r>
            <a:endParaRPr lang="en-US" sz="3600" dirty="0"/>
          </a:p>
        </p:txBody>
      </p:sp>
    </p:spTree>
    <p:extLst>
      <p:ext uri="{BB962C8B-B14F-4D97-AF65-F5344CB8AC3E}">
        <p14:creationId xmlns:p14="http://schemas.microsoft.com/office/powerpoint/2010/main" val="1736479856"/>
      </p:ext>
    </p:extLst>
  </p:cSld>
  <p:clrMapOvr>
    <a:masterClrMapping/>
  </p:clrMapOvr>
  <p:transition spd="slow">
    <p:push di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D470A6BA-6070-4AD1-A225-45B2351DF1FF}" type="slidenum">
              <a:rPr lang="en-US" smtClean="0"/>
              <a:pPr/>
              <a:t>24</a:t>
            </a:fld>
            <a:endParaRPr lang="en-US" dirty="0"/>
          </a:p>
        </p:txBody>
      </p:sp>
      <p:sp>
        <p:nvSpPr>
          <p:cNvPr id="2" name="Text Placeholder 1"/>
          <p:cNvSpPr>
            <a:spLocks noGrp="1"/>
          </p:cNvSpPr>
          <p:nvPr>
            <p:ph type="body" sz="quarter" idx="10"/>
          </p:nvPr>
        </p:nvSpPr>
        <p:spPr>
          <a:xfrm>
            <a:off x="201722" y="1187644"/>
            <a:ext cx="8741257" cy="4094774"/>
          </a:xfrm>
        </p:spPr>
        <p:txBody>
          <a:bodyPr>
            <a:normAutofit fontScale="77500" lnSpcReduction="20000"/>
          </a:bodyPr>
          <a:lstStyle/>
          <a:p>
            <a:r>
              <a:rPr lang="en-US" dirty="0" smtClean="0"/>
              <a:t>Sign Language Interpretation</a:t>
            </a:r>
            <a:r>
              <a:rPr lang="en-US" dirty="0"/>
              <a:t> </a:t>
            </a:r>
            <a:r>
              <a:rPr lang="en-US" dirty="0" smtClean="0"/>
              <a:t>ADA - 28 </a:t>
            </a:r>
            <a:r>
              <a:rPr lang="en-US" dirty="0"/>
              <a:t>CFR 35.160 (c</a:t>
            </a:r>
            <a:r>
              <a:rPr lang="en-US" dirty="0" smtClean="0"/>
              <a:t>) Also referenced for covered entity in Section 1557</a:t>
            </a:r>
          </a:p>
          <a:p>
            <a:endParaRPr lang="en-US" dirty="0" smtClean="0"/>
          </a:p>
          <a:p>
            <a:pPr marL="457200" indent="-457200">
              <a:buFont typeface="Arial" panose="020B0604020202020204" pitchFamily="34" charset="0"/>
              <a:buChar char="•"/>
            </a:pPr>
            <a:r>
              <a:rPr lang="en-US" dirty="0" smtClean="0"/>
              <a:t>An individual does not have to bring another individual to interpret for him or her.</a:t>
            </a:r>
          </a:p>
          <a:p>
            <a:endParaRPr lang="en-US" dirty="0" smtClean="0"/>
          </a:p>
          <a:p>
            <a:pPr marL="457200" indent="-457200">
              <a:buFont typeface="Arial" panose="020B0604020202020204" pitchFamily="34" charset="0"/>
              <a:buChar char="•"/>
            </a:pPr>
            <a:r>
              <a:rPr lang="en-US" dirty="0" smtClean="0"/>
              <a:t>If individual brings someone to interpret, the entity can’t rely on that person, except in an emergency. </a:t>
            </a:r>
          </a:p>
          <a:p>
            <a:endParaRPr lang="en-US" dirty="0" smtClean="0"/>
          </a:p>
          <a:p>
            <a:pPr marL="457200" indent="-457200">
              <a:buFont typeface="Arial" panose="020B0604020202020204" pitchFamily="34" charset="0"/>
              <a:buChar char="•"/>
            </a:pPr>
            <a:r>
              <a:rPr lang="en-US" dirty="0" smtClean="0"/>
              <a:t>A minor child may not be relied on to interpret, unless there is an imminent threat to the safety of the individual and there is no interpreter available.</a:t>
            </a:r>
          </a:p>
          <a:p>
            <a:pPr lvl="1"/>
            <a:endParaRPr lang="en-US" dirty="0"/>
          </a:p>
        </p:txBody>
      </p:sp>
      <p:sp>
        <p:nvSpPr>
          <p:cNvPr id="3" name="Title 2"/>
          <p:cNvSpPr>
            <a:spLocks noGrp="1"/>
          </p:cNvSpPr>
          <p:nvPr>
            <p:ph type="title"/>
          </p:nvPr>
        </p:nvSpPr>
        <p:spPr/>
        <p:txBody>
          <a:bodyPr/>
          <a:lstStyle/>
          <a:p>
            <a:r>
              <a:rPr lang="en-US" dirty="0" smtClean="0"/>
              <a:t>      </a:t>
            </a:r>
            <a:r>
              <a:rPr lang="en-US" sz="3600" dirty="0" smtClean="0"/>
              <a:t>Verbal Communication</a:t>
            </a:r>
            <a:endParaRPr lang="en-US" sz="3600" dirty="0"/>
          </a:p>
        </p:txBody>
      </p:sp>
    </p:spTree>
    <p:extLst>
      <p:ext uri="{BB962C8B-B14F-4D97-AF65-F5344CB8AC3E}">
        <p14:creationId xmlns:p14="http://schemas.microsoft.com/office/powerpoint/2010/main" val="2091886752"/>
      </p:ext>
    </p:extLst>
  </p:cSld>
  <p:clrMapOvr>
    <a:masterClrMapping/>
  </p:clrMapOvr>
  <p:transition spd="slow">
    <p:push di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D470A6BA-6070-4AD1-A225-45B2351DF1FF}" type="slidenum">
              <a:rPr lang="en-US" smtClean="0"/>
              <a:pPr/>
              <a:t>25</a:t>
            </a:fld>
            <a:endParaRPr lang="en-US" dirty="0"/>
          </a:p>
        </p:txBody>
      </p:sp>
      <p:sp>
        <p:nvSpPr>
          <p:cNvPr id="2" name="Text Placeholder 1"/>
          <p:cNvSpPr>
            <a:spLocks noGrp="1"/>
          </p:cNvSpPr>
          <p:nvPr>
            <p:ph type="body" sz="quarter" idx="10"/>
          </p:nvPr>
        </p:nvSpPr>
        <p:spPr>
          <a:xfrm>
            <a:off x="201722" y="1187643"/>
            <a:ext cx="8741257" cy="5262393"/>
          </a:xfrm>
        </p:spPr>
        <p:txBody>
          <a:bodyPr>
            <a:normAutofit/>
          </a:bodyPr>
          <a:lstStyle/>
          <a:p>
            <a:pPr marL="457200" indent="-457200">
              <a:buFont typeface="Arial" panose="020B0604020202020204" pitchFamily="34" charset="0"/>
              <a:buChar char="•"/>
            </a:pPr>
            <a:r>
              <a:rPr lang="en-US" dirty="0" smtClean="0"/>
              <a:t>Can the individual see the video?</a:t>
            </a:r>
          </a:p>
          <a:p>
            <a:pPr lvl="4"/>
            <a:r>
              <a:rPr lang="en-US" dirty="0" smtClean="0">
                <a:solidFill>
                  <a:schemeClr val="tx2"/>
                </a:solidFill>
              </a:rPr>
              <a:t>Must have dedicated high-speed connection</a:t>
            </a:r>
          </a:p>
          <a:p>
            <a:pPr lvl="4"/>
            <a:r>
              <a:rPr lang="en-US" dirty="0" smtClean="0">
                <a:solidFill>
                  <a:schemeClr val="tx2"/>
                </a:solidFill>
              </a:rPr>
              <a:t>An image large enough to display the interpreter's </a:t>
            </a:r>
            <a:r>
              <a:rPr lang="en-US" dirty="0">
                <a:solidFill>
                  <a:schemeClr val="tx2"/>
                </a:solidFill>
              </a:rPr>
              <a:t>face, arms, </a:t>
            </a:r>
            <a:r>
              <a:rPr lang="en-US" dirty="0" smtClean="0">
                <a:solidFill>
                  <a:schemeClr val="tx2"/>
                </a:solidFill>
              </a:rPr>
              <a:t>hands</a:t>
            </a:r>
          </a:p>
          <a:p>
            <a:pPr lvl="2"/>
            <a:endParaRPr lang="en-US" dirty="0" smtClean="0">
              <a:solidFill>
                <a:schemeClr val="tx2"/>
              </a:solidFill>
            </a:endParaRPr>
          </a:p>
          <a:p>
            <a:pPr marL="457200" indent="-457200">
              <a:buFont typeface="Arial" panose="020B0604020202020204" pitchFamily="34" charset="0"/>
              <a:buChar char="•"/>
            </a:pPr>
            <a:r>
              <a:rPr lang="en-US" dirty="0" smtClean="0"/>
              <a:t>Can the individual hear the video?</a:t>
            </a:r>
          </a:p>
          <a:p>
            <a:pPr lvl="4"/>
            <a:r>
              <a:rPr lang="en-US" dirty="0" smtClean="0">
                <a:solidFill>
                  <a:schemeClr val="tx2"/>
                </a:solidFill>
              </a:rPr>
              <a:t>Must have clear</a:t>
            </a:r>
            <a:r>
              <a:rPr lang="en-US" dirty="0">
                <a:solidFill>
                  <a:schemeClr val="tx2"/>
                </a:solidFill>
              </a:rPr>
              <a:t>, audible transmission of </a:t>
            </a:r>
            <a:r>
              <a:rPr lang="en-US" dirty="0" smtClean="0">
                <a:solidFill>
                  <a:schemeClr val="tx2"/>
                </a:solidFill>
              </a:rPr>
              <a:t>voices.</a:t>
            </a:r>
          </a:p>
          <a:p>
            <a:pPr lvl="2"/>
            <a:endParaRPr lang="en-US" dirty="0" smtClean="0">
              <a:solidFill>
                <a:schemeClr val="tx2"/>
              </a:solidFill>
            </a:endParaRPr>
          </a:p>
          <a:p>
            <a:pPr marL="457200" indent="-457200">
              <a:buFont typeface="Arial" panose="020B0604020202020204" pitchFamily="34" charset="0"/>
              <a:buChar char="•"/>
            </a:pPr>
            <a:r>
              <a:rPr lang="en-US" dirty="0" smtClean="0"/>
              <a:t>How quickly can the equipment be set up?</a:t>
            </a:r>
          </a:p>
          <a:p>
            <a:endParaRPr lang="en-US" dirty="0"/>
          </a:p>
        </p:txBody>
      </p:sp>
      <p:sp>
        <p:nvSpPr>
          <p:cNvPr id="3" name="Title 2"/>
          <p:cNvSpPr>
            <a:spLocks noGrp="1"/>
          </p:cNvSpPr>
          <p:nvPr>
            <p:ph type="title"/>
          </p:nvPr>
        </p:nvSpPr>
        <p:spPr/>
        <p:txBody>
          <a:bodyPr/>
          <a:lstStyle/>
          <a:p>
            <a:r>
              <a:rPr lang="en-US" dirty="0" smtClean="0"/>
              <a:t>  Video interpretation may be used </a:t>
            </a:r>
            <a:endParaRPr lang="en-US" dirty="0"/>
          </a:p>
        </p:txBody>
      </p:sp>
    </p:spTree>
    <p:extLst>
      <p:ext uri="{BB962C8B-B14F-4D97-AF65-F5344CB8AC3E}">
        <p14:creationId xmlns:p14="http://schemas.microsoft.com/office/powerpoint/2010/main" val="2982241464"/>
      </p:ext>
    </p:extLst>
  </p:cSld>
  <p:clrMapOvr>
    <a:masterClrMapping/>
  </p:clrMapOvr>
  <p:transition spd="slow">
    <p:push di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D470A6BA-6070-4AD1-A225-45B2351DF1FF}" type="slidenum">
              <a:rPr lang="en-US" smtClean="0"/>
              <a:pPr/>
              <a:t>26</a:t>
            </a:fld>
            <a:endParaRPr lang="en-US" dirty="0"/>
          </a:p>
        </p:txBody>
      </p:sp>
      <p:sp>
        <p:nvSpPr>
          <p:cNvPr id="2" name="Text Placeholder 1"/>
          <p:cNvSpPr>
            <a:spLocks noGrp="1"/>
          </p:cNvSpPr>
          <p:nvPr>
            <p:ph type="body" sz="quarter" idx="10"/>
          </p:nvPr>
        </p:nvSpPr>
        <p:spPr>
          <a:xfrm>
            <a:off x="201722" y="1187644"/>
            <a:ext cx="8741257" cy="3308156"/>
          </a:xfrm>
        </p:spPr>
        <p:txBody>
          <a:bodyPr>
            <a:normAutofit/>
          </a:bodyPr>
          <a:lstStyle/>
          <a:p>
            <a:pPr algn="ctr"/>
            <a:r>
              <a:rPr lang="en-US" dirty="0"/>
              <a:t>Preferences</a:t>
            </a:r>
          </a:p>
          <a:p>
            <a:pPr marL="598370" lvl="2" indent="-457200">
              <a:buFont typeface="Arial" panose="020B0604020202020204" pitchFamily="34" charset="0"/>
              <a:buChar char="•"/>
            </a:pPr>
            <a:r>
              <a:rPr lang="en-US" sz="2400" dirty="0">
                <a:solidFill>
                  <a:schemeClr val="tx2"/>
                </a:solidFill>
              </a:rPr>
              <a:t>Primary </a:t>
            </a:r>
            <a:r>
              <a:rPr lang="en-US" sz="2400" dirty="0" smtClean="0">
                <a:solidFill>
                  <a:schemeClr val="tx2"/>
                </a:solidFill>
              </a:rPr>
              <a:t>preference on ongoing basis</a:t>
            </a:r>
            <a:endParaRPr lang="en-US" sz="2400" dirty="0">
              <a:solidFill>
                <a:schemeClr val="tx2"/>
              </a:solidFill>
            </a:endParaRPr>
          </a:p>
          <a:p>
            <a:pPr marL="598370" lvl="2" indent="-457200">
              <a:buFont typeface="Arial" panose="020B0604020202020204" pitchFamily="34" charset="0"/>
              <a:buChar char="•"/>
            </a:pPr>
            <a:r>
              <a:rPr lang="en-US" sz="2400" dirty="0">
                <a:solidFill>
                  <a:schemeClr val="tx2"/>
                </a:solidFill>
              </a:rPr>
              <a:t>A plan may require an individual to ask for alternative format.</a:t>
            </a:r>
          </a:p>
          <a:p>
            <a:pPr algn="ctr"/>
            <a:r>
              <a:rPr lang="en-US" dirty="0" smtClean="0"/>
              <a:t>ID Cards</a:t>
            </a:r>
          </a:p>
          <a:p>
            <a:pPr marL="598370" lvl="2" indent="-457200">
              <a:buFont typeface="Arial" panose="020B0604020202020204" pitchFamily="34" charset="0"/>
              <a:buChar char="•"/>
            </a:pPr>
            <a:r>
              <a:rPr lang="en-US" sz="2400" dirty="0" smtClean="0">
                <a:solidFill>
                  <a:schemeClr val="tx2"/>
                </a:solidFill>
              </a:rPr>
              <a:t>For Provider</a:t>
            </a:r>
          </a:p>
          <a:p>
            <a:pPr marL="598370" lvl="2" indent="-457200">
              <a:buFont typeface="Arial" panose="020B0604020202020204" pitchFamily="34" charset="0"/>
              <a:buChar char="•"/>
            </a:pPr>
            <a:endParaRPr lang="en-US" dirty="0" smtClean="0"/>
          </a:p>
          <a:p>
            <a:pPr marL="598370" lvl="2" indent="-457200">
              <a:buFont typeface="Arial" panose="020B0604020202020204" pitchFamily="34" charset="0"/>
              <a:buChar char="•"/>
            </a:pPr>
            <a:endParaRPr lang="en-US" dirty="0"/>
          </a:p>
        </p:txBody>
      </p:sp>
      <p:sp>
        <p:nvSpPr>
          <p:cNvPr id="3" name="Title 2"/>
          <p:cNvSpPr>
            <a:spLocks noGrp="1"/>
          </p:cNvSpPr>
          <p:nvPr>
            <p:ph type="title"/>
          </p:nvPr>
        </p:nvSpPr>
        <p:spPr/>
        <p:txBody>
          <a:bodyPr/>
          <a:lstStyle/>
          <a:p>
            <a:r>
              <a:rPr lang="en-US" dirty="0" smtClean="0"/>
              <a:t>      </a:t>
            </a:r>
            <a:r>
              <a:rPr lang="en-US" sz="3600" dirty="0" smtClean="0"/>
              <a:t>Written Communication</a:t>
            </a:r>
            <a:endParaRPr lang="en-US" sz="3600" dirty="0"/>
          </a:p>
        </p:txBody>
      </p:sp>
    </p:spTree>
    <p:extLst>
      <p:ext uri="{BB962C8B-B14F-4D97-AF65-F5344CB8AC3E}">
        <p14:creationId xmlns:p14="http://schemas.microsoft.com/office/powerpoint/2010/main" val="3316698748"/>
      </p:ext>
    </p:extLst>
  </p:cSld>
  <p:clrMapOvr>
    <a:masterClrMapping/>
  </p:clrMapOvr>
  <p:transition spd="slow">
    <p:push di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396C19CE-2270-4EA0-886B-36F0C1733EB9}" type="slidenum">
              <a:rPr lang="en-US" smtClean="0"/>
              <a:t>27</a:t>
            </a:fld>
            <a:endParaRPr lang="en-US" dirty="0"/>
          </a:p>
        </p:txBody>
      </p:sp>
      <p:sp>
        <p:nvSpPr>
          <p:cNvPr id="4" name="TextBox 3"/>
          <p:cNvSpPr txBox="1"/>
          <p:nvPr/>
        </p:nvSpPr>
        <p:spPr>
          <a:xfrm>
            <a:off x="821266" y="2133600"/>
            <a:ext cx="7509934" cy="3200876"/>
          </a:xfrm>
          <a:prstGeom prst="rect">
            <a:avLst/>
          </a:prstGeom>
          <a:noFill/>
        </p:spPr>
        <p:txBody>
          <a:bodyPr wrap="square" rtlCol="0">
            <a:spAutoFit/>
          </a:bodyPr>
          <a:lstStyle/>
          <a:p>
            <a:pPr marL="171450" indent="-171450">
              <a:spcAft>
                <a:spcPts val="400"/>
              </a:spcAft>
              <a:buClr>
                <a:schemeClr val="accent3"/>
              </a:buClr>
              <a:buFont typeface="Arial" panose="020B0604020202020204" pitchFamily="34" charset="0"/>
              <a:buChar char="•"/>
            </a:pPr>
            <a:r>
              <a:rPr lang="en-US" sz="3200" dirty="0" smtClean="0">
                <a:solidFill>
                  <a:schemeClr val="bg2">
                    <a:lumMod val="10000"/>
                  </a:schemeClr>
                </a:solidFill>
              </a:rPr>
              <a:t>Whitehouse.gov accessibility statement</a:t>
            </a:r>
          </a:p>
          <a:p>
            <a:pPr marL="171450" indent="-171450">
              <a:spcAft>
                <a:spcPts val="400"/>
              </a:spcAft>
              <a:buClr>
                <a:schemeClr val="accent3"/>
              </a:buClr>
              <a:buFont typeface="Arial" panose="020B0604020202020204" pitchFamily="34" charset="0"/>
              <a:buChar char="•"/>
            </a:pPr>
            <a:r>
              <a:rPr lang="en-US" sz="3200" dirty="0" smtClean="0">
                <a:solidFill>
                  <a:schemeClr val="bg2">
                    <a:lumMod val="10000"/>
                  </a:schemeClr>
                </a:solidFill>
              </a:rPr>
              <a:t>DOJ proposed regulations from Obama administration</a:t>
            </a:r>
          </a:p>
          <a:p>
            <a:pPr marL="171450" indent="-171450">
              <a:spcAft>
                <a:spcPts val="400"/>
              </a:spcAft>
              <a:buClr>
                <a:schemeClr val="accent3"/>
              </a:buClr>
              <a:buFont typeface="Arial" panose="020B0604020202020204" pitchFamily="34" charset="0"/>
              <a:buChar char="•"/>
            </a:pPr>
            <a:r>
              <a:rPr lang="en-US" sz="3200" dirty="0" smtClean="0">
                <a:solidFill>
                  <a:schemeClr val="bg2">
                    <a:lumMod val="10000"/>
                  </a:schemeClr>
                </a:solidFill>
              </a:rPr>
              <a:t>Renewed DOJ investigations</a:t>
            </a:r>
          </a:p>
          <a:p>
            <a:pPr marL="171450" indent="-171450">
              <a:spcAft>
                <a:spcPts val="400"/>
              </a:spcAft>
              <a:buClr>
                <a:schemeClr val="accent3"/>
              </a:buClr>
              <a:buFont typeface="Arial" panose="020B0604020202020204" pitchFamily="34" charset="0"/>
              <a:buChar char="•"/>
            </a:pPr>
            <a:r>
              <a:rPr lang="en-US" sz="3200" dirty="0" smtClean="0">
                <a:solidFill>
                  <a:schemeClr val="bg2">
                    <a:lumMod val="10000"/>
                  </a:schemeClr>
                </a:solidFill>
              </a:rPr>
              <a:t>Changes to the updates to Section 1557</a:t>
            </a:r>
          </a:p>
        </p:txBody>
      </p:sp>
      <p:sp>
        <p:nvSpPr>
          <p:cNvPr id="3" name="Title 2"/>
          <p:cNvSpPr>
            <a:spLocks noGrp="1"/>
          </p:cNvSpPr>
          <p:nvPr>
            <p:ph type="title"/>
          </p:nvPr>
        </p:nvSpPr>
        <p:spPr>
          <a:xfrm>
            <a:off x="627183" y="668867"/>
            <a:ext cx="7619833" cy="790578"/>
          </a:xfrm>
        </p:spPr>
        <p:txBody>
          <a:bodyPr>
            <a:noAutofit/>
          </a:bodyPr>
          <a:lstStyle/>
          <a:p>
            <a:pPr algn="ctr"/>
            <a:r>
              <a:rPr lang="en-US" sz="2800" dirty="0" smtClean="0"/>
              <a:t>Possibilities with the Biden Administration</a:t>
            </a:r>
            <a:endParaRPr lang="en-US" sz="2800" dirty="0"/>
          </a:p>
        </p:txBody>
      </p:sp>
    </p:spTree>
    <p:extLst>
      <p:ext uri="{BB962C8B-B14F-4D97-AF65-F5344CB8AC3E}">
        <p14:creationId xmlns:p14="http://schemas.microsoft.com/office/powerpoint/2010/main" val="1043710241"/>
      </p:ext>
    </p:extLst>
  </p:cSld>
  <p:clrMapOvr>
    <a:masterClrMapping/>
  </p:clrMapOvr>
  <p:transition spd="slow">
    <p:push dir="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470A6BA-6070-4AD1-A225-45B2351DF1FF}" type="slidenum">
              <a:rPr lang="en-US" smtClean="0"/>
              <a:pPr/>
              <a:t>28</a:t>
            </a:fld>
            <a:endParaRPr lang="en-US" dirty="0"/>
          </a:p>
        </p:txBody>
      </p:sp>
      <p:pic>
        <p:nvPicPr>
          <p:cNvPr id="2050" name="Picture 2" descr="Cube with Q on top &amp; on one side and A on other" title="Question cub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7000" y="1143010"/>
            <a:ext cx="6350000" cy="508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4138995"/>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470A6BA-6070-4AD1-A225-45B2351DF1FF}" type="slidenum">
              <a:rPr lang="en-US" smtClean="0"/>
              <a:pPr/>
              <a:t>3</a:t>
            </a:fld>
            <a:endParaRPr lang="en-US" dirty="0"/>
          </a:p>
        </p:txBody>
      </p:sp>
      <p:grpSp>
        <p:nvGrpSpPr>
          <p:cNvPr id="7" name="Group 6" descr="All of the icons grouped together" title="Assistive technologies"/>
          <p:cNvGrpSpPr/>
          <p:nvPr/>
        </p:nvGrpSpPr>
        <p:grpSpPr>
          <a:xfrm>
            <a:off x="2037135" y="1843895"/>
            <a:ext cx="3073176" cy="3142814"/>
            <a:chOff x="4294297" y="1814158"/>
            <a:chExt cx="3910863" cy="3999484"/>
          </a:xfrm>
        </p:grpSpPr>
        <p:grpSp>
          <p:nvGrpSpPr>
            <p:cNvPr id="8" name="Group 7"/>
            <p:cNvGrpSpPr/>
            <p:nvPr/>
          </p:nvGrpSpPr>
          <p:grpSpPr>
            <a:xfrm>
              <a:off x="6865005" y="3785871"/>
              <a:ext cx="1340155" cy="1313535"/>
              <a:chOff x="6865005" y="3785871"/>
              <a:chExt cx="1340155" cy="1313535"/>
            </a:xfrm>
          </p:grpSpPr>
          <p:sp>
            <p:nvSpPr>
              <p:cNvPr id="24" name="Freeform 23"/>
              <p:cNvSpPr/>
              <p:nvPr/>
            </p:nvSpPr>
            <p:spPr>
              <a:xfrm>
                <a:off x="6865005" y="3925946"/>
                <a:ext cx="1340155" cy="1173460"/>
              </a:xfrm>
              <a:custGeom>
                <a:avLst/>
                <a:gdLst>
                  <a:gd name="connsiteX0" fmla="*/ 363030 w 1237611"/>
                  <a:gd name="connsiteY0" fmla="*/ 143467 h 1083670"/>
                  <a:gd name="connsiteX1" fmla="*/ 163845 w 1237611"/>
                  <a:gd name="connsiteY1" fmla="*/ 541836 h 1083670"/>
                  <a:gd name="connsiteX2" fmla="*/ 363030 w 1237611"/>
                  <a:gd name="connsiteY2" fmla="*/ 940205 h 1083670"/>
                  <a:gd name="connsiteX3" fmla="*/ 874580 w 1237611"/>
                  <a:gd name="connsiteY3" fmla="*/ 940205 h 1083670"/>
                  <a:gd name="connsiteX4" fmla="*/ 1073764 w 1237611"/>
                  <a:gd name="connsiteY4" fmla="*/ 541836 h 1083670"/>
                  <a:gd name="connsiteX5" fmla="*/ 874580 w 1237611"/>
                  <a:gd name="connsiteY5" fmla="*/ 143467 h 1083670"/>
                  <a:gd name="connsiteX6" fmla="*/ 270918 w 1237611"/>
                  <a:gd name="connsiteY6" fmla="*/ 0 h 1083670"/>
                  <a:gd name="connsiteX7" fmla="*/ 966694 w 1237611"/>
                  <a:gd name="connsiteY7" fmla="*/ 0 h 1083670"/>
                  <a:gd name="connsiteX8" fmla="*/ 1237611 w 1237611"/>
                  <a:gd name="connsiteY8" fmla="*/ 541835 h 1083670"/>
                  <a:gd name="connsiteX9" fmla="*/ 966694 w 1237611"/>
                  <a:gd name="connsiteY9" fmla="*/ 1083670 h 1083670"/>
                  <a:gd name="connsiteX10" fmla="*/ 270918 w 1237611"/>
                  <a:gd name="connsiteY10" fmla="*/ 1083670 h 1083670"/>
                  <a:gd name="connsiteX11" fmla="*/ 0 w 1237611"/>
                  <a:gd name="connsiteY11" fmla="*/ 541835 h 1083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37611" h="1083670">
                    <a:moveTo>
                      <a:pt x="363030" y="143467"/>
                    </a:moveTo>
                    <a:lnTo>
                      <a:pt x="163845" y="541836"/>
                    </a:lnTo>
                    <a:lnTo>
                      <a:pt x="363030" y="940205"/>
                    </a:lnTo>
                    <a:lnTo>
                      <a:pt x="874580" y="940205"/>
                    </a:lnTo>
                    <a:lnTo>
                      <a:pt x="1073764" y="541836"/>
                    </a:lnTo>
                    <a:lnTo>
                      <a:pt x="874580" y="143467"/>
                    </a:lnTo>
                    <a:close/>
                    <a:moveTo>
                      <a:pt x="270918" y="0"/>
                    </a:moveTo>
                    <a:lnTo>
                      <a:pt x="966694" y="0"/>
                    </a:lnTo>
                    <a:lnTo>
                      <a:pt x="1237611" y="541835"/>
                    </a:lnTo>
                    <a:lnTo>
                      <a:pt x="966694" y="1083670"/>
                    </a:lnTo>
                    <a:lnTo>
                      <a:pt x="270918" y="1083670"/>
                    </a:lnTo>
                    <a:lnTo>
                      <a:pt x="0" y="541835"/>
                    </a:lnTo>
                    <a:close/>
                  </a:path>
                </a:pathLst>
              </a:custGeom>
              <a:solidFill>
                <a:srgbClr val="7396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457200"/>
                <a:endParaRPr lang="en-US" dirty="0">
                  <a:solidFill>
                    <a:prstClr val="white"/>
                  </a:solidFill>
                  <a:latin typeface="Helvetica" panose="020B0604020202020204" pitchFamily="34" charset="0"/>
                  <a:cs typeface="Helvetica" panose="020B0604020202020204" pitchFamily="34" charset="0"/>
                </a:endParaRPr>
              </a:p>
            </p:txBody>
          </p:sp>
          <p:sp>
            <p:nvSpPr>
              <p:cNvPr id="25" name="Freeform 24"/>
              <p:cNvSpPr/>
              <p:nvPr/>
            </p:nvSpPr>
            <p:spPr>
              <a:xfrm>
                <a:off x="6865006" y="3785871"/>
                <a:ext cx="1046791" cy="1173461"/>
              </a:xfrm>
              <a:custGeom>
                <a:avLst/>
                <a:gdLst>
                  <a:gd name="connsiteX0" fmla="*/ 363030 w 1237611"/>
                  <a:gd name="connsiteY0" fmla="*/ 143467 h 1083670"/>
                  <a:gd name="connsiteX1" fmla="*/ 163845 w 1237611"/>
                  <a:gd name="connsiteY1" fmla="*/ 541836 h 1083670"/>
                  <a:gd name="connsiteX2" fmla="*/ 363030 w 1237611"/>
                  <a:gd name="connsiteY2" fmla="*/ 940205 h 1083670"/>
                  <a:gd name="connsiteX3" fmla="*/ 874580 w 1237611"/>
                  <a:gd name="connsiteY3" fmla="*/ 940205 h 1083670"/>
                  <a:gd name="connsiteX4" fmla="*/ 1073764 w 1237611"/>
                  <a:gd name="connsiteY4" fmla="*/ 541836 h 1083670"/>
                  <a:gd name="connsiteX5" fmla="*/ 874580 w 1237611"/>
                  <a:gd name="connsiteY5" fmla="*/ 143467 h 1083670"/>
                  <a:gd name="connsiteX6" fmla="*/ 270918 w 1237611"/>
                  <a:gd name="connsiteY6" fmla="*/ 0 h 1083670"/>
                  <a:gd name="connsiteX7" fmla="*/ 966694 w 1237611"/>
                  <a:gd name="connsiteY7" fmla="*/ 0 h 1083670"/>
                  <a:gd name="connsiteX8" fmla="*/ 1237611 w 1237611"/>
                  <a:gd name="connsiteY8" fmla="*/ 541835 h 1083670"/>
                  <a:gd name="connsiteX9" fmla="*/ 966694 w 1237611"/>
                  <a:gd name="connsiteY9" fmla="*/ 1083670 h 1083670"/>
                  <a:gd name="connsiteX10" fmla="*/ 270918 w 1237611"/>
                  <a:gd name="connsiteY10" fmla="*/ 1083670 h 1083670"/>
                  <a:gd name="connsiteX11" fmla="*/ 0 w 1237611"/>
                  <a:gd name="connsiteY11" fmla="*/ 541835 h 1083670"/>
                  <a:gd name="connsiteX0" fmla="*/ 363030 w 1237611"/>
                  <a:gd name="connsiteY0" fmla="*/ 143467 h 1083670"/>
                  <a:gd name="connsiteX1" fmla="*/ 163845 w 1237611"/>
                  <a:gd name="connsiteY1" fmla="*/ 541836 h 1083670"/>
                  <a:gd name="connsiteX2" fmla="*/ 363030 w 1237611"/>
                  <a:gd name="connsiteY2" fmla="*/ 940205 h 1083670"/>
                  <a:gd name="connsiteX3" fmla="*/ 874580 w 1237611"/>
                  <a:gd name="connsiteY3" fmla="*/ 940205 h 1083670"/>
                  <a:gd name="connsiteX4" fmla="*/ 1073764 w 1237611"/>
                  <a:gd name="connsiteY4" fmla="*/ 541836 h 1083670"/>
                  <a:gd name="connsiteX5" fmla="*/ 363030 w 1237611"/>
                  <a:gd name="connsiteY5" fmla="*/ 143467 h 1083670"/>
                  <a:gd name="connsiteX6" fmla="*/ 270918 w 1237611"/>
                  <a:gd name="connsiteY6" fmla="*/ 0 h 1083670"/>
                  <a:gd name="connsiteX7" fmla="*/ 966694 w 1237611"/>
                  <a:gd name="connsiteY7" fmla="*/ 0 h 1083670"/>
                  <a:gd name="connsiteX8" fmla="*/ 1237611 w 1237611"/>
                  <a:gd name="connsiteY8" fmla="*/ 541835 h 1083670"/>
                  <a:gd name="connsiteX9" fmla="*/ 966694 w 1237611"/>
                  <a:gd name="connsiteY9" fmla="*/ 1083670 h 1083670"/>
                  <a:gd name="connsiteX10" fmla="*/ 270918 w 1237611"/>
                  <a:gd name="connsiteY10" fmla="*/ 1083670 h 1083670"/>
                  <a:gd name="connsiteX11" fmla="*/ 0 w 1237611"/>
                  <a:gd name="connsiteY11" fmla="*/ 541835 h 1083670"/>
                  <a:gd name="connsiteX12" fmla="*/ 270918 w 1237611"/>
                  <a:gd name="connsiteY12" fmla="*/ 0 h 1083670"/>
                  <a:gd name="connsiteX0" fmla="*/ 1073764 w 1237611"/>
                  <a:gd name="connsiteY0" fmla="*/ 541836 h 1083670"/>
                  <a:gd name="connsiteX1" fmla="*/ 163845 w 1237611"/>
                  <a:gd name="connsiteY1" fmla="*/ 541836 h 1083670"/>
                  <a:gd name="connsiteX2" fmla="*/ 363030 w 1237611"/>
                  <a:gd name="connsiteY2" fmla="*/ 940205 h 1083670"/>
                  <a:gd name="connsiteX3" fmla="*/ 874580 w 1237611"/>
                  <a:gd name="connsiteY3" fmla="*/ 940205 h 1083670"/>
                  <a:gd name="connsiteX4" fmla="*/ 1073764 w 1237611"/>
                  <a:gd name="connsiteY4" fmla="*/ 541836 h 1083670"/>
                  <a:gd name="connsiteX5" fmla="*/ 270918 w 1237611"/>
                  <a:gd name="connsiteY5" fmla="*/ 0 h 1083670"/>
                  <a:gd name="connsiteX6" fmla="*/ 966694 w 1237611"/>
                  <a:gd name="connsiteY6" fmla="*/ 0 h 1083670"/>
                  <a:gd name="connsiteX7" fmla="*/ 1237611 w 1237611"/>
                  <a:gd name="connsiteY7" fmla="*/ 541835 h 1083670"/>
                  <a:gd name="connsiteX8" fmla="*/ 966694 w 1237611"/>
                  <a:gd name="connsiteY8" fmla="*/ 1083670 h 1083670"/>
                  <a:gd name="connsiteX9" fmla="*/ 270918 w 1237611"/>
                  <a:gd name="connsiteY9" fmla="*/ 1083670 h 1083670"/>
                  <a:gd name="connsiteX10" fmla="*/ 0 w 1237611"/>
                  <a:gd name="connsiteY10" fmla="*/ 541835 h 1083670"/>
                  <a:gd name="connsiteX11" fmla="*/ 270918 w 1237611"/>
                  <a:gd name="connsiteY11" fmla="*/ 0 h 1083670"/>
                  <a:gd name="connsiteX0" fmla="*/ 1073764 w 1237611"/>
                  <a:gd name="connsiteY0" fmla="*/ 541836 h 1083670"/>
                  <a:gd name="connsiteX1" fmla="*/ 363030 w 1237611"/>
                  <a:gd name="connsiteY1" fmla="*/ 940205 h 1083670"/>
                  <a:gd name="connsiteX2" fmla="*/ 874580 w 1237611"/>
                  <a:gd name="connsiteY2" fmla="*/ 940205 h 1083670"/>
                  <a:gd name="connsiteX3" fmla="*/ 1073764 w 1237611"/>
                  <a:gd name="connsiteY3" fmla="*/ 541836 h 1083670"/>
                  <a:gd name="connsiteX4" fmla="*/ 270918 w 1237611"/>
                  <a:gd name="connsiteY4" fmla="*/ 0 h 1083670"/>
                  <a:gd name="connsiteX5" fmla="*/ 966694 w 1237611"/>
                  <a:gd name="connsiteY5" fmla="*/ 0 h 1083670"/>
                  <a:gd name="connsiteX6" fmla="*/ 1237611 w 1237611"/>
                  <a:gd name="connsiteY6" fmla="*/ 541835 h 1083670"/>
                  <a:gd name="connsiteX7" fmla="*/ 966694 w 1237611"/>
                  <a:gd name="connsiteY7" fmla="*/ 1083670 h 1083670"/>
                  <a:gd name="connsiteX8" fmla="*/ 270918 w 1237611"/>
                  <a:gd name="connsiteY8" fmla="*/ 1083670 h 1083670"/>
                  <a:gd name="connsiteX9" fmla="*/ 0 w 1237611"/>
                  <a:gd name="connsiteY9" fmla="*/ 541835 h 1083670"/>
                  <a:gd name="connsiteX10" fmla="*/ 270918 w 1237611"/>
                  <a:gd name="connsiteY10" fmla="*/ 0 h 1083670"/>
                  <a:gd name="connsiteX0" fmla="*/ 1073764 w 1237611"/>
                  <a:gd name="connsiteY0" fmla="*/ 541836 h 1083670"/>
                  <a:gd name="connsiteX1" fmla="*/ 363030 w 1237611"/>
                  <a:gd name="connsiteY1" fmla="*/ 940205 h 1083670"/>
                  <a:gd name="connsiteX2" fmla="*/ 1073764 w 1237611"/>
                  <a:gd name="connsiteY2" fmla="*/ 541836 h 1083670"/>
                  <a:gd name="connsiteX3" fmla="*/ 270918 w 1237611"/>
                  <a:gd name="connsiteY3" fmla="*/ 0 h 1083670"/>
                  <a:gd name="connsiteX4" fmla="*/ 966694 w 1237611"/>
                  <a:gd name="connsiteY4" fmla="*/ 0 h 1083670"/>
                  <a:gd name="connsiteX5" fmla="*/ 1237611 w 1237611"/>
                  <a:gd name="connsiteY5" fmla="*/ 541835 h 1083670"/>
                  <a:gd name="connsiteX6" fmla="*/ 966694 w 1237611"/>
                  <a:gd name="connsiteY6" fmla="*/ 1083670 h 1083670"/>
                  <a:gd name="connsiteX7" fmla="*/ 270918 w 1237611"/>
                  <a:gd name="connsiteY7" fmla="*/ 1083670 h 1083670"/>
                  <a:gd name="connsiteX8" fmla="*/ 0 w 1237611"/>
                  <a:gd name="connsiteY8" fmla="*/ 541835 h 1083670"/>
                  <a:gd name="connsiteX9" fmla="*/ 270918 w 1237611"/>
                  <a:gd name="connsiteY9" fmla="*/ 0 h 1083670"/>
                  <a:gd name="connsiteX0" fmla="*/ 270918 w 1237611"/>
                  <a:gd name="connsiteY0" fmla="*/ 0 h 1083670"/>
                  <a:gd name="connsiteX1" fmla="*/ 966694 w 1237611"/>
                  <a:gd name="connsiteY1" fmla="*/ 0 h 1083670"/>
                  <a:gd name="connsiteX2" fmla="*/ 1237611 w 1237611"/>
                  <a:gd name="connsiteY2" fmla="*/ 541835 h 1083670"/>
                  <a:gd name="connsiteX3" fmla="*/ 966694 w 1237611"/>
                  <a:gd name="connsiteY3" fmla="*/ 1083670 h 1083670"/>
                  <a:gd name="connsiteX4" fmla="*/ 270918 w 1237611"/>
                  <a:gd name="connsiteY4" fmla="*/ 1083670 h 1083670"/>
                  <a:gd name="connsiteX5" fmla="*/ 0 w 1237611"/>
                  <a:gd name="connsiteY5" fmla="*/ 541835 h 1083670"/>
                  <a:gd name="connsiteX6" fmla="*/ 270918 w 1237611"/>
                  <a:gd name="connsiteY6" fmla="*/ 0 h 1083670"/>
                  <a:gd name="connsiteX0" fmla="*/ 270918 w 1237611"/>
                  <a:gd name="connsiteY0" fmla="*/ 0 h 1083670"/>
                  <a:gd name="connsiteX1" fmla="*/ 966694 w 1237611"/>
                  <a:gd name="connsiteY1" fmla="*/ 0 h 1083670"/>
                  <a:gd name="connsiteX2" fmla="*/ 1237611 w 1237611"/>
                  <a:gd name="connsiteY2" fmla="*/ 541835 h 1083670"/>
                  <a:gd name="connsiteX3" fmla="*/ 270918 w 1237611"/>
                  <a:gd name="connsiteY3" fmla="*/ 1083670 h 1083670"/>
                  <a:gd name="connsiteX4" fmla="*/ 0 w 1237611"/>
                  <a:gd name="connsiteY4" fmla="*/ 541835 h 1083670"/>
                  <a:gd name="connsiteX5" fmla="*/ 270918 w 1237611"/>
                  <a:gd name="connsiteY5" fmla="*/ 0 h 1083670"/>
                  <a:gd name="connsiteX0" fmla="*/ 270918 w 966694"/>
                  <a:gd name="connsiteY0" fmla="*/ 0 h 1083670"/>
                  <a:gd name="connsiteX1" fmla="*/ 966694 w 966694"/>
                  <a:gd name="connsiteY1" fmla="*/ 0 h 1083670"/>
                  <a:gd name="connsiteX2" fmla="*/ 270918 w 966694"/>
                  <a:gd name="connsiteY2" fmla="*/ 1083670 h 1083670"/>
                  <a:gd name="connsiteX3" fmla="*/ 0 w 966694"/>
                  <a:gd name="connsiteY3" fmla="*/ 541835 h 1083670"/>
                  <a:gd name="connsiteX4" fmla="*/ 270918 w 966694"/>
                  <a:gd name="connsiteY4" fmla="*/ 0 h 10836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6694" h="1083670">
                    <a:moveTo>
                      <a:pt x="270918" y="0"/>
                    </a:moveTo>
                    <a:lnTo>
                      <a:pt x="966694" y="0"/>
                    </a:lnTo>
                    <a:lnTo>
                      <a:pt x="270918" y="1083670"/>
                    </a:lnTo>
                    <a:lnTo>
                      <a:pt x="0" y="541835"/>
                    </a:lnTo>
                    <a:lnTo>
                      <a:pt x="270918" y="0"/>
                    </a:lnTo>
                    <a:close/>
                  </a:path>
                </a:pathLst>
              </a:custGeom>
              <a:solidFill>
                <a:srgbClr val="FFFFFF">
                  <a:alpha val="2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457200"/>
                <a:endParaRPr lang="en-US" dirty="0">
                  <a:solidFill>
                    <a:prstClr val="white"/>
                  </a:solidFill>
                  <a:latin typeface="Helvetica" panose="020B0604020202020204" pitchFamily="34" charset="0"/>
                  <a:cs typeface="Helvetica" panose="020B0604020202020204" pitchFamily="34" charset="0"/>
                </a:endParaRPr>
              </a:p>
            </p:txBody>
          </p:sp>
        </p:grpSp>
        <p:grpSp>
          <p:nvGrpSpPr>
            <p:cNvPr id="9" name="Group 8"/>
            <p:cNvGrpSpPr/>
            <p:nvPr/>
          </p:nvGrpSpPr>
          <p:grpSpPr>
            <a:xfrm>
              <a:off x="6857517" y="2489510"/>
              <a:ext cx="1340155" cy="1173460"/>
              <a:chOff x="6857517" y="2489510"/>
              <a:chExt cx="1340155" cy="1173460"/>
            </a:xfrm>
          </p:grpSpPr>
          <p:sp>
            <p:nvSpPr>
              <p:cNvPr id="22" name="Freeform 21"/>
              <p:cNvSpPr/>
              <p:nvPr/>
            </p:nvSpPr>
            <p:spPr>
              <a:xfrm>
                <a:off x="6857517" y="2489510"/>
                <a:ext cx="1340155" cy="1173460"/>
              </a:xfrm>
              <a:custGeom>
                <a:avLst/>
                <a:gdLst>
                  <a:gd name="connsiteX0" fmla="*/ 363030 w 1237611"/>
                  <a:gd name="connsiteY0" fmla="*/ 143467 h 1083670"/>
                  <a:gd name="connsiteX1" fmla="*/ 163845 w 1237611"/>
                  <a:gd name="connsiteY1" fmla="*/ 541836 h 1083670"/>
                  <a:gd name="connsiteX2" fmla="*/ 363030 w 1237611"/>
                  <a:gd name="connsiteY2" fmla="*/ 940205 h 1083670"/>
                  <a:gd name="connsiteX3" fmla="*/ 874580 w 1237611"/>
                  <a:gd name="connsiteY3" fmla="*/ 940205 h 1083670"/>
                  <a:gd name="connsiteX4" fmla="*/ 1073764 w 1237611"/>
                  <a:gd name="connsiteY4" fmla="*/ 541836 h 1083670"/>
                  <a:gd name="connsiteX5" fmla="*/ 874580 w 1237611"/>
                  <a:gd name="connsiteY5" fmla="*/ 143467 h 1083670"/>
                  <a:gd name="connsiteX6" fmla="*/ 270918 w 1237611"/>
                  <a:gd name="connsiteY6" fmla="*/ 0 h 1083670"/>
                  <a:gd name="connsiteX7" fmla="*/ 966694 w 1237611"/>
                  <a:gd name="connsiteY7" fmla="*/ 0 h 1083670"/>
                  <a:gd name="connsiteX8" fmla="*/ 1237611 w 1237611"/>
                  <a:gd name="connsiteY8" fmla="*/ 541835 h 1083670"/>
                  <a:gd name="connsiteX9" fmla="*/ 966694 w 1237611"/>
                  <a:gd name="connsiteY9" fmla="*/ 1083670 h 1083670"/>
                  <a:gd name="connsiteX10" fmla="*/ 270918 w 1237611"/>
                  <a:gd name="connsiteY10" fmla="*/ 1083670 h 1083670"/>
                  <a:gd name="connsiteX11" fmla="*/ 0 w 1237611"/>
                  <a:gd name="connsiteY11" fmla="*/ 541835 h 1083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37611" h="1083670">
                    <a:moveTo>
                      <a:pt x="363030" y="143467"/>
                    </a:moveTo>
                    <a:lnTo>
                      <a:pt x="163845" y="541836"/>
                    </a:lnTo>
                    <a:lnTo>
                      <a:pt x="363030" y="940205"/>
                    </a:lnTo>
                    <a:lnTo>
                      <a:pt x="874580" y="940205"/>
                    </a:lnTo>
                    <a:lnTo>
                      <a:pt x="1073764" y="541836"/>
                    </a:lnTo>
                    <a:lnTo>
                      <a:pt x="874580" y="143467"/>
                    </a:lnTo>
                    <a:close/>
                    <a:moveTo>
                      <a:pt x="270918" y="0"/>
                    </a:moveTo>
                    <a:lnTo>
                      <a:pt x="966694" y="0"/>
                    </a:lnTo>
                    <a:lnTo>
                      <a:pt x="1237611" y="541835"/>
                    </a:lnTo>
                    <a:lnTo>
                      <a:pt x="966694" y="1083670"/>
                    </a:lnTo>
                    <a:lnTo>
                      <a:pt x="270918" y="1083670"/>
                    </a:lnTo>
                    <a:lnTo>
                      <a:pt x="0" y="541835"/>
                    </a:lnTo>
                    <a:close/>
                  </a:path>
                </a:pathLst>
              </a:custGeom>
              <a:solidFill>
                <a:srgbClr val="00549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457200"/>
                <a:endParaRPr lang="en-US" dirty="0">
                  <a:solidFill>
                    <a:prstClr val="white"/>
                  </a:solidFill>
                  <a:latin typeface="Helvetica" panose="020B0604020202020204" pitchFamily="34" charset="0"/>
                  <a:cs typeface="Helvetica" panose="020B0604020202020204" pitchFamily="34" charset="0"/>
                </a:endParaRPr>
              </a:p>
            </p:txBody>
          </p:sp>
          <p:sp>
            <p:nvSpPr>
              <p:cNvPr id="23" name="Freeform 22"/>
              <p:cNvSpPr/>
              <p:nvPr/>
            </p:nvSpPr>
            <p:spPr>
              <a:xfrm>
                <a:off x="6878953" y="2489510"/>
                <a:ext cx="1046791" cy="1173460"/>
              </a:xfrm>
              <a:custGeom>
                <a:avLst/>
                <a:gdLst>
                  <a:gd name="connsiteX0" fmla="*/ 363030 w 1237611"/>
                  <a:gd name="connsiteY0" fmla="*/ 143467 h 1083670"/>
                  <a:gd name="connsiteX1" fmla="*/ 163845 w 1237611"/>
                  <a:gd name="connsiteY1" fmla="*/ 541836 h 1083670"/>
                  <a:gd name="connsiteX2" fmla="*/ 363030 w 1237611"/>
                  <a:gd name="connsiteY2" fmla="*/ 940205 h 1083670"/>
                  <a:gd name="connsiteX3" fmla="*/ 874580 w 1237611"/>
                  <a:gd name="connsiteY3" fmla="*/ 940205 h 1083670"/>
                  <a:gd name="connsiteX4" fmla="*/ 1073764 w 1237611"/>
                  <a:gd name="connsiteY4" fmla="*/ 541836 h 1083670"/>
                  <a:gd name="connsiteX5" fmla="*/ 874580 w 1237611"/>
                  <a:gd name="connsiteY5" fmla="*/ 143467 h 1083670"/>
                  <a:gd name="connsiteX6" fmla="*/ 270918 w 1237611"/>
                  <a:gd name="connsiteY6" fmla="*/ 0 h 1083670"/>
                  <a:gd name="connsiteX7" fmla="*/ 966694 w 1237611"/>
                  <a:gd name="connsiteY7" fmla="*/ 0 h 1083670"/>
                  <a:gd name="connsiteX8" fmla="*/ 1237611 w 1237611"/>
                  <a:gd name="connsiteY8" fmla="*/ 541835 h 1083670"/>
                  <a:gd name="connsiteX9" fmla="*/ 966694 w 1237611"/>
                  <a:gd name="connsiteY9" fmla="*/ 1083670 h 1083670"/>
                  <a:gd name="connsiteX10" fmla="*/ 270918 w 1237611"/>
                  <a:gd name="connsiteY10" fmla="*/ 1083670 h 1083670"/>
                  <a:gd name="connsiteX11" fmla="*/ 0 w 1237611"/>
                  <a:gd name="connsiteY11" fmla="*/ 541835 h 1083670"/>
                  <a:gd name="connsiteX0" fmla="*/ 874580 w 1237611"/>
                  <a:gd name="connsiteY0" fmla="*/ 143467 h 1083670"/>
                  <a:gd name="connsiteX1" fmla="*/ 163845 w 1237611"/>
                  <a:gd name="connsiteY1" fmla="*/ 541836 h 1083670"/>
                  <a:gd name="connsiteX2" fmla="*/ 363030 w 1237611"/>
                  <a:gd name="connsiteY2" fmla="*/ 940205 h 1083670"/>
                  <a:gd name="connsiteX3" fmla="*/ 874580 w 1237611"/>
                  <a:gd name="connsiteY3" fmla="*/ 940205 h 1083670"/>
                  <a:gd name="connsiteX4" fmla="*/ 1073764 w 1237611"/>
                  <a:gd name="connsiteY4" fmla="*/ 541836 h 1083670"/>
                  <a:gd name="connsiteX5" fmla="*/ 874580 w 1237611"/>
                  <a:gd name="connsiteY5" fmla="*/ 143467 h 1083670"/>
                  <a:gd name="connsiteX6" fmla="*/ 270918 w 1237611"/>
                  <a:gd name="connsiteY6" fmla="*/ 0 h 1083670"/>
                  <a:gd name="connsiteX7" fmla="*/ 966694 w 1237611"/>
                  <a:gd name="connsiteY7" fmla="*/ 0 h 1083670"/>
                  <a:gd name="connsiteX8" fmla="*/ 1237611 w 1237611"/>
                  <a:gd name="connsiteY8" fmla="*/ 541835 h 1083670"/>
                  <a:gd name="connsiteX9" fmla="*/ 966694 w 1237611"/>
                  <a:gd name="connsiteY9" fmla="*/ 1083670 h 1083670"/>
                  <a:gd name="connsiteX10" fmla="*/ 270918 w 1237611"/>
                  <a:gd name="connsiteY10" fmla="*/ 1083670 h 1083670"/>
                  <a:gd name="connsiteX11" fmla="*/ 0 w 1237611"/>
                  <a:gd name="connsiteY11" fmla="*/ 541835 h 1083670"/>
                  <a:gd name="connsiteX12" fmla="*/ 270918 w 1237611"/>
                  <a:gd name="connsiteY12" fmla="*/ 0 h 1083670"/>
                  <a:gd name="connsiteX0" fmla="*/ 1073764 w 1237611"/>
                  <a:gd name="connsiteY0" fmla="*/ 541836 h 1083670"/>
                  <a:gd name="connsiteX1" fmla="*/ 163845 w 1237611"/>
                  <a:gd name="connsiteY1" fmla="*/ 541836 h 1083670"/>
                  <a:gd name="connsiteX2" fmla="*/ 363030 w 1237611"/>
                  <a:gd name="connsiteY2" fmla="*/ 940205 h 1083670"/>
                  <a:gd name="connsiteX3" fmla="*/ 874580 w 1237611"/>
                  <a:gd name="connsiteY3" fmla="*/ 940205 h 1083670"/>
                  <a:gd name="connsiteX4" fmla="*/ 1073764 w 1237611"/>
                  <a:gd name="connsiteY4" fmla="*/ 541836 h 1083670"/>
                  <a:gd name="connsiteX5" fmla="*/ 270918 w 1237611"/>
                  <a:gd name="connsiteY5" fmla="*/ 0 h 1083670"/>
                  <a:gd name="connsiteX6" fmla="*/ 966694 w 1237611"/>
                  <a:gd name="connsiteY6" fmla="*/ 0 h 1083670"/>
                  <a:gd name="connsiteX7" fmla="*/ 1237611 w 1237611"/>
                  <a:gd name="connsiteY7" fmla="*/ 541835 h 1083670"/>
                  <a:gd name="connsiteX8" fmla="*/ 966694 w 1237611"/>
                  <a:gd name="connsiteY8" fmla="*/ 1083670 h 1083670"/>
                  <a:gd name="connsiteX9" fmla="*/ 270918 w 1237611"/>
                  <a:gd name="connsiteY9" fmla="*/ 1083670 h 1083670"/>
                  <a:gd name="connsiteX10" fmla="*/ 0 w 1237611"/>
                  <a:gd name="connsiteY10" fmla="*/ 541835 h 1083670"/>
                  <a:gd name="connsiteX11" fmla="*/ 270918 w 1237611"/>
                  <a:gd name="connsiteY11" fmla="*/ 0 h 1083670"/>
                  <a:gd name="connsiteX0" fmla="*/ 874580 w 1237611"/>
                  <a:gd name="connsiteY0" fmla="*/ 940205 h 1083670"/>
                  <a:gd name="connsiteX1" fmla="*/ 163845 w 1237611"/>
                  <a:gd name="connsiteY1" fmla="*/ 541836 h 1083670"/>
                  <a:gd name="connsiteX2" fmla="*/ 363030 w 1237611"/>
                  <a:gd name="connsiteY2" fmla="*/ 940205 h 1083670"/>
                  <a:gd name="connsiteX3" fmla="*/ 874580 w 1237611"/>
                  <a:gd name="connsiteY3" fmla="*/ 940205 h 1083670"/>
                  <a:gd name="connsiteX4" fmla="*/ 270918 w 1237611"/>
                  <a:gd name="connsiteY4" fmla="*/ 0 h 1083670"/>
                  <a:gd name="connsiteX5" fmla="*/ 966694 w 1237611"/>
                  <a:gd name="connsiteY5" fmla="*/ 0 h 1083670"/>
                  <a:gd name="connsiteX6" fmla="*/ 1237611 w 1237611"/>
                  <a:gd name="connsiteY6" fmla="*/ 541835 h 1083670"/>
                  <a:gd name="connsiteX7" fmla="*/ 966694 w 1237611"/>
                  <a:gd name="connsiteY7" fmla="*/ 1083670 h 1083670"/>
                  <a:gd name="connsiteX8" fmla="*/ 270918 w 1237611"/>
                  <a:gd name="connsiteY8" fmla="*/ 1083670 h 1083670"/>
                  <a:gd name="connsiteX9" fmla="*/ 0 w 1237611"/>
                  <a:gd name="connsiteY9" fmla="*/ 541835 h 1083670"/>
                  <a:gd name="connsiteX10" fmla="*/ 270918 w 1237611"/>
                  <a:gd name="connsiteY10" fmla="*/ 0 h 1083670"/>
                  <a:gd name="connsiteX0" fmla="*/ 363030 w 1237611"/>
                  <a:gd name="connsiteY0" fmla="*/ 940205 h 1083670"/>
                  <a:gd name="connsiteX1" fmla="*/ 163845 w 1237611"/>
                  <a:gd name="connsiteY1" fmla="*/ 541836 h 1083670"/>
                  <a:gd name="connsiteX2" fmla="*/ 363030 w 1237611"/>
                  <a:gd name="connsiteY2" fmla="*/ 940205 h 1083670"/>
                  <a:gd name="connsiteX3" fmla="*/ 270918 w 1237611"/>
                  <a:gd name="connsiteY3" fmla="*/ 0 h 1083670"/>
                  <a:gd name="connsiteX4" fmla="*/ 966694 w 1237611"/>
                  <a:gd name="connsiteY4" fmla="*/ 0 h 1083670"/>
                  <a:gd name="connsiteX5" fmla="*/ 1237611 w 1237611"/>
                  <a:gd name="connsiteY5" fmla="*/ 541835 h 1083670"/>
                  <a:gd name="connsiteX6" fmla="*/ 966694 w 1237611"/>
                  <a:gd name="connsiteY6" fmla="*/ 1083670 h 1083670"/>
                  <a:gd name="connsiteX7" fmla="*/ 270918 w 1237611"/>
                  <a:gd name="connsiteY7" fmla="*/ 1083670 h 1083670"/>
                  <a:gd name="connsiteX8" fmla="*/ 0 w 1237611"/>
                  <a:gd name="connsiteY8" fmla="*/ 541835 h 1083670"/>
                  <a:gd name="connsiteX9" fmla="*/ 270918 w 1237611"/>
                  <a:gd name="connsiteY9" fmla="*/ 0 h 1083670"/>
                  <a:gd name="connsiteX0" fmla="*/ 270918 w 1237611"/>
                  <a:gd name="connsiteY0" fmla="*/ 0 h 1083670"/>
                  <a:gd name="connsiteX1" fmla="*/ 966694 w 1237611"/>
                  <a:gd name="connsiteY1" fmla="*/ 0 h 1083670"/>
                  <a:gd name="connsiteX2" fmla="*/ 1237611 w 1237611"/>
                  <a:gd name="connsiteY2" fmla="*/ 541835 h 1083670"/>
                  <a:gd name="connsiteX3" fmla="*/ 966694 w 1237611"/>
                  <a:gd name="connsiteY3" fmla="*/ 1083670 h 1083670"/>
                  <a:gd name="connsiteX4" fmla="*/ 270918 w 1237611"/>
                  <a:gd name="connsiteY4" fmla="*/ 1083670 h 1083670"/>
                  <a:gd name="connsiteX5" fmla="*/ 0 w 1237611"/>
                  <a:gd name="connsiteY5" fmla="*/ 541835 h 1083670"/>
                  <a:gd name="connsiteX6" fmla="*/ 270918 w 1237611"/>
                  <a:gd name="connsiteY6" fmla="*/ 0 h 1083670"/>
                  <a:gd name="connsiteX0" fmla="*/ 270918 w 1237611"/>
                  <a:gd name="connsiteY0" fmla="*/ 0 h 1083670"/>
                  <a:gd name="connsiteX1" fmla="*/ 1237611 w 1237611"/>
                  <a:gd name="connsiteY1" fmla="*/ 541835 h 1083670"/>
                  <a:gd name="connsiteX2" fmla="*/ 966694 w 1237611"/>
                  <a:gd name="connsiteY2" fmla="*/ 1083670 h 1083670"/>
                  <a:gd name="connsiteX3" fmla="*/ 270918 w 1237611"/>
                  <a:gd name="connsiteY3" fmla="*/ 1083670 h 1083670"/>
                  <a:gd name="connsiteX4" fmla="*/ 0 w 1237611"/>
                  <a:gd name="connsiteY4" fmla="*/ 541835 h 1083670"/>
                  <a:gd name="connsiteX5" fmla="*/ 270918 w 1237611"/>
                  <a:gd name="connsiteY5" fmla="*/ 0 h 1083670"/>
                  <a:gd name="connsiteX0" fmla="*/ 270918 w 966694"/>
                  <a:gd name="connsiteY0" fmla="*/ 0 h 1083670"/>
                  <a:gd name="connsiteX1" fmla="*/ 966694 w 966694"/>
                  <a:gd name="connsiteY1" fmla="*/ 1083670 h 1083670"/>
                  <a:gd name="connsiteX2" fmla="*/ 270918 w 966694"/>
                  <a:gd name="connsiteY2" fmla="*/ 1083670 h 1083670"/>
                  <a:gd name="connsiteX3" fmla="*/ 0 w 966694"/>
                  <a:gd name="connsiteY3" fmla="*/ 541835 h 1083670"/>
                  <a:gd name="connsiteX4" fmla="*/ 270918 w 966694"/>
                  <a:gd name="connsiteY4" fmla="*/ 0 h 10836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6694" h="1083670">
                    <a:moveTo>
                      <a:pt x="270918" y="0"/>
                    </a:moveTo>
                    <a:lnTo>
                      <a:pt x="966694" y="1083670"/>
                    </a:lnTo>
                    <a:lnTo>
                      <a:pt x="270918" y="1083670"/>
                    </a:lnTo>
                    <a:lnTo>
                      <a:pt x="0" y="541835"/>
                    </a:lnTo>
                    <a:lnTo>
                      <a:pt x="270918" y="0"/>
                    </a:lnTo>
                    <a:close/>
                  </a:path>
                </a:pathLst>
              </a:custGeom>
              <a:solidFill>
                <a:srgbClr val="FFFFFF">
                  <a:alpha val="2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457200"/>
                <a:endParaRPr lang="en-US" dirty="0">
                  <a:solidFill>
                    <a:prstClr val="white"/>
                  </a:solidFill>
                  <a:latin typeface="Helvetica" panose="020B0604020202020204" pitchFamily="34" charset="0"/>
                  <a:cs typeface="Helvetica" panose="020B0604020202020204" pitchFamily="34" charset="0"/>
                </a:endParaRPr>
              </a:p>
            </p:txBody>
          </p:sp>
        </p:grpSp>
        <p:grpSp>
          <p:nvGrpSpPr>
            <p:cNvPr id="10" name="Group 9"/>
            <p:cNvGrpSpPr/>
            <p:nvPr/>
          </p:nvGrpSpPr>
          <p:grpSpPr>
            <a:xfrm>
              <a:off x="4294297" y="3921298"/>
              <a:ext cx="1340156" cy="1173460"/>
              <a:chOff x="4294297" y="3921298"/>
              <a:chExt cx="1340156" cy="1173460"/>
            </a:xfrm>
          </p:grpSpPr>
          <p:sp>
            <p:nvSpPr>
              <p:cNvPr id="20" name="Freeform 19"/>
              <p:cNvSpPr/>
              <p:nvPr/>
            </p:nvSpPr>
            <p:spPr>
              <a:xfrm>
                <a:off x="4294297" y="3921298"/>
                <a:ext cx="1340155" cy="1173460"/>
              </a:xfrm>
              <a:custGeom>
                <a:avLst/>
                <a:gdLst>
                  <a:gd name="connsiteX0" fmla="*/ 363030 w 1237611"/>
                  <a:gd name="connsiteY0" fmla="*/ 143467 h 1083670"/>
                  <a:gd name="connsiteX1" fmla="*/ 163845 w 1237611"/>
                  <a:gd name="connsiteY1" fmla="*/ 541836 h 1083670"/>
                  <a:gd name="connsiteX2" fmla="*/ 363030 w 1237611"/>
                  <a:gd name="connsiteY2" fmla="*/ 940205 h 1083670"/>
                  <a:gd name="connsiteX3" fmla="*/ 874580 w 1237611"/>
                  <a:gd name="connsiteY3" fmla="*/ 940205 h 1083670"/>
                  <a:gd name="connsiteX4" fmla="*/ 1073764 w 1237611"/>
                  <a:gd name="connsiteY4" fmla="*/ 541836 h 1083670"/>
                  <a:gd name="connsiteX5" fmla="*/ 874580 w 1237611"/>
                  <a:gd name="connsiteY5" fmla="*/ 143467 h 1083670"/>
                  <a:gd name="connsiteX6" fmla="*/ 270918 w 1237611"/>
                  <a:gd name="connsiteY6" fmla="*/ 0 h 1083670"/>
                  <a:gd name="connsiteX7" fmla="*/ 966694 w 1237611"/>
                  <a:gd name="connsiteY7" fmla="*/ 0 h 1083670"/>
                  <a:gd name="connsiteX8" fmla="*/ 1237611 w 1237611"/>
                  <a:gd name="connsiteY8" fmla="*/ 541835 h 1083670"/>
                  <a:gd name="connsiteX9" fmla="*/ 966694 w 1237611"/>
                  <a:gd name="connsiteY9" fmla="*/ 1083670 h 1083670"/>
                  <a:gd name="connsiteX10" fmla="*/ 270918 w 1237611"/>
                  <a:gd name="connsiteY10" fmla="*/ 1083670 h 1083670"/>
                  <a:gd name="connsiteX11" fmla="*/ 0 w 1237611"/>
                  <a:gd name="connsiteY11" fmla="*/ 541835 h 1083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37611" h="1083670">
                    <a:moveTo>
                      <a:pt x="363030" y="143467"/>
                    </a:moveTo>
                    <a:lnTo>
                      <a:pt x="163845" y="541836"/>
                    </a:lnTo>
                    <a:lnTo>
                      <a:pt x="363030" y="940205"/>
                    </a:lnTo>
                    <a:lnTo>
                      <a:pt x="874580" y="940205"/>
                    </a:lnTo>
                    <a:lnTo>
                      <a:pt x="1073764" y="541836"/>
                    </a:lnTo>
                    <a:lnTo>
                      <a:pt x="874580" y="143467"/>
                    </a:lnTo>
                    <a:close/>
                    <a:moveTo>
                      <a:pt x="270918" y="0"/>
                    </a:moveTo>
                    <a:lnTo>
                      <a:pt x="966694" y="0"/>
                    </a:lnTo>
                    <a:lnTo>
                      <a:pt x="1237611" y="541835"/>
                    </a:lnTo>
                    <a:lnTo>
                      <a:pt x="966694" y="1083670"/>
                    </a:lnTo>
                    <a:lnTo>
                      <a:pt x="270918" y="1083670"/>
                    </a:lnTo>
                    <a:lnTo>
                      <a:pt x="0" y="541835"/>
                    </a:lnTo>
                    <a:close/>
                  </a:path>
                </a:pathLst>
              </a:custGeom>
              <a:solidFill>
                <a:srgbClr val="EAAA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457200"/>
                <a:endParaRPr lang="en-US" dirty="0">
                  <a:solidFill>
                    <a:prstClr val="white"/>
                  </a:solidFill>
                  <a:latin typeface="Helvetica" panose="020B0604020202020204" pitchFamily="34" charset="0"/>
                  <a:cs typeface="Helvetica" panose="020B0604020202020204" pitchFamily="34" charset="0"/>
                </a:endParaRPr>
              </a:p>
            </p:txBody>
          </p:sp>
          <p:sp>
            <p:nvSpPr>
              <p:cNvPr id="21" name="Freeform 20"/>
              <p:cNvSpPr/>
              <p:nvPr/>
            </p:nvSpPr>
            <p:spPr>
              <a:xfrm>
                <a:off x="4587662" y="3921298"/>
                <a:ext cx="1046791" cy="1173460"/>
              </a:xfrm>
              <a:custGeom>
                <a:avLst/>
                <a:gdLst>
                  <a:gd name="connsiteX0" fmla="*/ 363030 w 1237611"/>
                  <a:gd name="connsiteY0" fmla="*/ 143467 h 1083670"/>
                  <a:gd name="connsiteX1" fmla="*/ 163845 w 1237611"/>
                  <a:gd name="connsiteY1" fmla="*/ 541836 h 1083670"/>
                  <a:gd name="connsiteX2" fmla="*/ 363030 w 1237611"/>
                  <a:gd name="connsiteY2" fmla="*/ 940205 h 1083670"/>
                  <a:gd name="connsiteX3" fmla="*/ 874580 w 1237611"/>
                  <a:gd name="connsiteY3" fmla="*/ 940205 h 1083670"/>
                  <a:gd name="connsiteX4" fmla="*/ 1073764 w 1237611"/>
                  <a:gd name="connsiteY4" fmla="*/ 541836 h 1083670"/>
                  <a:gd name="connsiteX5" fmla="*/ 874580 w 1237611"/>
                  <a:gd name="connsiteY5" fmla="*/ 143467 h 1083670"/>
                  <a:gd name="connsiteX6" fmla="*/ 270918 w 1237611"/>
                  <a:gd name="connsiteY6" fmla="*/ 0 h 1083670"/>
                  <a:gd name="connsiteX7" fmla="*/ 966694 w 1237611"/>
                  <a:gd name="connsiteY7" fmla="*/ 0 h 1083670"/>
                  <a:gd name="connsiteX8" fmla="*/ 1237611 w 1237611"/>
                  <a:gd name="connsiteY8" fmla="*/ 541835 h 1083670"/>
                  <a:gd name="connsiteX9" fmla="*/ 966694 w 1237611"/>
                  <a:gd name="connsiteY9" fmla="*/ 1083670 h 1083670"/>
                  <a:gd name="connsiteX10" fmla="*/ 270918 w 1237611"/>
                  <a:gd name="connsiteY10" fmla="*/ 1083670 h 1083670"/>
                  <a:gd name="connsiteX11" fmla="*/ 0 w 1237611"/>
                  <a:gd name="connsiteY11" fmla="*/ 541835 h 1083670"/>
                  <a:gd name="connsiteX0" fmla="*/ 363030 w 1237611"/>
                  <a:gd name="connsiteY0" fmla="*/ 143467 h 1083670"/>
                  <a:gd name="connsiteX1" fmla="*/ 363030 w 1237611"/>
                  <a:gd name="connsiteY1" fmla="*/ 940205 h 1083670"/>
                  <a:gd name="connsiteX2" fmla="*/ 874580 w 1237611"/>
                  <a:gd name="connsiteY2" fmla="*/ 940205 h 1083670"/>
                  <a:gd name="connsiteX3" fmla="*/ 1073764 w 1237611"/>
                  <a:gd name="connsiteY3" fmla="*/ 541836 h 1083670"/>
                  <a:gd name="connsiteX4" fmla="*/ 874580 w 1237611"/>
                  <a:gd name="connsiteY4" fmla="*/ 143467 h 1083670"/>
                  <a:gd name="connsiteX5" fmla="*/ 363030 w 1237611"/>
                  <a:gd name="connsiteY5" fmla="*/ 143467 h 1083670"/>
                  <a:gd name="connsiteX6" fmla="*/ 270918 w 1237611"/>
                  <a:gd name="connsiteY6" fmla="*/ 0 h 1083670"/>
                  <a:gd name="connsiteX7" fmla="*/ 966694 w 1237611"/>
                  <a:gd name="connsiteY7" fmla="*/ 0 h 1083670"/>
                  <a:gd name="connsiteX8" fmla="*/ 1237611 w 1237611"/>
                  <a:gd name="connsiteY8" fmla="*/ 541835 h 1083670"/>
                  <a:gd name="connsiteX9" fmla="*/ 966694 w 1237611"/>
                  <a:gd name="connsiteY9" fmla="*/ 1083670 h 1083670"/>
                  <a:gd name="connsiteX10" fmla="*/ 270918 w 1237611"/>
                  <a:gd name="connsiteY10" fmla="*/ 1083670 h 1083670"/>
                  <a:gd name="connsiteX11" fmla="*/ 0 w 1237611"/>
                  <a:gd name="connsiteY11" fmla="*/ 541835 h 1083670"/>
                  <a:gd name="connsiteX12" fmla="*/ 270918 w 1237611"/>
                  <a:gd name="connsiteY12" fmla="*/ 0 h 1083670"/>
                  <a:gd name="connsiteX0" fmla="*/ 874580 w 1237611"/>
                  <a:gd name="connsiteY0" fmla="*/ 143467 h 1083670"/>
                  <a:gd name="connsiteX1" fmla="*/ 363030 w 1237611"/>
                  <a:gd name="connsiteY1" fmla="*/ 940205 h 1083670"/>
                  <a:gd name="connsiteX2" fmla="*/ 874580 w 1237611"/>
                  <a:gd name="connsiteY2" fmla="*/ 940205 h 1083670"/>
                  <a:gd name="connsiteX3" fmla="*/ 1073764 w 1237611"/>
                  <a:gd name="connsiteY3" fmla="*/ 541836 h 1083670"/>
                  <a:gd name="connsiteX4" fmla="*/ 874580 w 1237611"/>
                  <a:gd name="connsiteY4" fmla="*/ 143467 h 1083670"/>
                  <a:gd name="connsiteX5" fmla="*/ 270918 w 1237611"/>
                  <a:gd name="connsiteY5" fmla="*/ 0 h 1083670"/>
                  <a:gd name="connsiteX6" fmla="*/ 966694 w 1237611"/>
                  <a:gd name="connsiteY6" fmla="*/ 0 h 1083670"/>
                  <a:gd name="connsiteX7" fmla="*/ 1237611 w 1237611"/>
                  <a:gd name="connsiteY7" fmla="*/ 541835 h 1083670"/>
                  <a:gd name="connsiteX8" fmla="*/ 966694 w 1237611"/>
                  <a:gd name="connsiteY8" fmla="*/ 1083670 h 1083670"/>
                  <a:gd name="connsiteX9" fmla="*/ 270918 w 1237611"/>
                  <a:gd name="connsiteY9" fmla="*/ 1083670 h 1083670"/>
                  <a:gd name="connsiteX10" fmla="*/ 0 w 1237611"/>
                  <a:gd name="connsiteY10" fmla="*/ 541835 h 1083670"/>
                  <a:gd name="connsiteX11" fmla="*/ 270918 w 1237611"/>
                  <a:gd name="connsiteY11" fmla="*/ 0 h 1083670"/>
                  <a:gd name="connsiteX0" fmla="*/ 1073764 w 1237611"/>
                  <a:gd name="connsiteY0" fmla="*/ 541836 h 1083670"/>
                  <a:gd name="connsiteX1" fmla="*/ 363030 w 1237611"/>
                  <a:gd name="connsiteY1" fmla="*/ 940205 h 1083670"/>
                  <a:gd name="connsiteX2" fmla="*/ 874580 w 1237611"/>
                  <a:gd name="connsiteY2" fmla="*/ 940205 h 1083670"/>
                  <a:gd name="connsiteX3" fmla="*/ 1073764 w 1237611"/>
                  <a:gd name="connsiteY3" fmla="*/ 541836 h 1083670"/>
                  <a:gd name="connsiteX4" fmla="*/ 270918 w 1237611"/>
                  <a:gd name="connsiteY4" fmla="*/ 0 h 1083670"/>
                  <a:gd name="connsiteX5" fmla="*/ 966694 w 1237611"/>
                  <a:gd name="connsiteY5" fmla="*/ 0 h 1083670"/>
                  <a:gd name="connsiteX6" fmla="*/ 1237611 w 1237611"/>
                  <a:gd name="connsiteY6" fmla="*/ 541835 h 1083670"/>
                  <a:gd name="connsiteX7" fmla="*/ 966694 w 1237611"/>
                  <a:gd name="connsiteY7" fmla="*/ 1083670 h 1083670"/>
                  <a:gd name="connsiteX8" fmla="*/ 270918 w 1237611"/>
                  <a:gd name="connsiteY8" fmla="*/ 1083670 h 1083670"/>
                  <a:gd name="connsiteX9" fmla="*/ 0 w 1237611"/>
                  <a:gd name="connsiteY9" fmla="*/ 541835 h 1083670"/>
                  <a:gd name="connsiteX10" fmla="*/ 270918 w 1237611"/>
                  <a:gd name="connsiteY10" fmla="*/ 0 h 1083670"/>
                  <a:gd name="connsiteX0" fmla="*/ 1073764 w 1237611"/>
                  <a:gd name="connsiteY0" fmla="*/ 541836 h 1083670"/>
                  <a:gd name="connsiteX1" fmla="*/ 986198 w 1237611"/>
                  <a:gd name="connsiteY1" fmla="*/ 511256 h 1083670"/>
                  <a:gd name="connsiteX2" fmla="*/ 363030 w 1237611"/>
                  <a:gd name="connsiteY2" fmla="*/ 940205 h 1083670"/>
                  <a:gd name="connsiteX3" fmla="*/ 874580 w 1237611"/>
                  <a:gd name="connsiteY3" fmla="*/ 940205 h 1083670"/>
                  <a:gd name="connsiteX4" fmla="*/ 1073764 w 1237611"/>
                  <a:gd name="connsiteY4" fmla="*/ 541836 h 1083670"/>
                  <a:gd name="connsiteX5" fmla="*/ 270918 w 1237611"/>
                  <a:gd name="connsiteY5" fmla="*/ 0 h 1083670"/>
                  <a:gd name="connsiteX6" fmla="*/ 966694 w 1237611"/>
                  <a:gd name="connsiteY6" fmla="*/ 0 h 1083670"/>
                  <a:gd name="connsiteX7" fmla="*/ 1237611 w 1237611"/>
                  <a:gd name="connsiteY7" fmla="*/ 541835 h 1083670"/>
                  <a:gd name="connsiteX8" fmla="*/ 966694 w 1237611"/>
                  <a:gd name="connsiteY8" fmla="*/ 1083670 h 1083670"/>
                  <a:gd name="connsiteX9" fmla="*/ 270918 w 1237611"/>
                  <a:gd name="connsiteY9" fmla="*/ 1083670 h 1083670"/>
                  <a:gd name="connsiteX10" fmla="*/ 0 w 1237611"/>
                  <a:gd name="connsiteY10" fmla="*/ 541835 h 1083670"/>
                  <a:gd name="connsiteX11" fmla="*/ 270918 w 1237611"/>
                  <a:gd name="connsiteY11" fmla="*/ 0 h 1083670"/>
                  <a:gd name="connsiteX0" fmla="*/ 874580 w 1237611"/>
                  <a:gd name="connsiteY0" fmla="*/ 940205 h 1083670"/>
                  <a:gd name="connsiteX1" fmla="*/ 986198 w 1237611"/>
                  <a:gd name="connsiteY1" fmla="*/ 511256 h 1083670"/>
                  <a:gd name="connsiteX2" fmla="*/ 363030 w 1237611"/>
                  <a:gd name="connsiteY2" fmla="*/ 940205 h 1083670"/>
                  <a:gd name="connsiteX3" fmla="*/ 874580 w 1237611"/>
                  <a:gd name="connsiteY3" fmla="*/ 940205 h 1083670"/>
                  <a:gd name="connsiteX4" fmla="*/ 270918 w 1237611"/>
                  <a:gd name="connsiteY4" fmla="*/ 0 h 1083670"/>
                  <a:gd name="connsiteX5" fmla="*/ 966694 w 1237611"/>
                  <a:gd name="connsiteY5" fmla="*/ 0 h 1083670"/>
                  <a:gd name="connsiteX6" fmla="*/ 1237611 w 1237611"/>
                  <a:gd name="connsiteY6" fmla="*/ 541835 h 1083670"/>
                  <a:gd name="connsiteX7" fmla="*/ 966694 w 1237611"/>
                  <a:gd name="connsiteY7" fmla="*/ 1083670 h 1083670"/>
                  <a:gd name="connsiteX8" fmla="*/ 270918 w 1237611"/>
                  <a:gd name="connsiteY8" fmla="*/ 1083670 h 1083670"/>
                  <a:gd name="connsiteX9" fmla="*/ 0 w 1237611"/>
                  <a:gd name="connsiteY9" fmla="*/ 541835 h 1083670"/>
                  <a:gd name="connsiteX10" fmla="*/ 270918 w 1237611"/>
                  <a:gd name="connsiteY10" fmla="*/ 0 h 1083670"/>
                  <a:gd name="connsiteX0" fmla="*/ 874580 w 1237611"/>
                  <a:gd name="connsiteY0" fmla="*/ 940205 h 1083670"/>
                  <a:gd name="connsiteX1" fmla="*/ 363030 w 1237611"/>
                  <a:gd name="connsiteY1" fmla="*/ 940205 h 1083670"/>
                  <a:gd name="connsiteX2" fmla="*/ 874580 w 1237611"/>
                  <a:gd name="connsiteY2" fmla="*/ 940205 h 1083670"/>
                  <a:gd name="connsiteX3" fmla="*/ 270918 w 1237611"/>
                  <a:gd name="connsiteY3" fmla="*/ 0 h 1083670"/>
                  <a:gd name="connsiteX4" fmla="*/ 966694 w 1237611"/>
                  <a:gd name="connsiteY4" fmla="*/ 0 h 1083670"/>
                  <a:gd name="connsiteX5" fmla="*/ 1237611 w 1237611"/>
                  <a:gd name="connsiteY5" fmla="*/ 541835 h 1083670"/>
                  <a:gd name="connsiteX6" fmla="*/ 966694 w 1237611"/>
                  <a:gd name="connsiteY6" fmla="*/ 1083670 h 1083670"/>
                  <a:gd name="connsiteX7" fmla="*/ 270918 w 1237611"/>
                  <a:gd name="connsiteY7" fmla="*/ 1083670 h 1083670"/>
                  <a:gd name="connsiteX8" fmla="*/ 0 w 1237611"/>
                  <a:gd name="connsiteY8" fmla="*/ 541835 h 1083670"/>
                  <a:gd name="connsiteX9" fmla="*/ 270918 w 1237611"/>
                  <a:gd name="connsiteY9" fmla="*/ 0 h 1083670"/>
                  <a:gd name="connsiteX0" fmla="*/ 270918 w 1237611"/>
                  <a:gd name="connsiteY0" fmla="*/ 0 h 1083670"/>
                  <a:gd name="connsiteX1" fmla="*/ 966694 w 1237611"/>
                  <a:gd name="connsiteY1" fmla="*/ 0 h 1083670"/>
                  <a:gd name="connsiteX2" fmla="*/ 1237611 w 1237611"/>
                  <a:gd name="connsiteY2" fmla="*/ 541835 h 1083670"/>
                  <a:gd name="connsiteX3" fmla="*/ 966694 w 1237611"/>
                  <a:gd name="connsiteY3" fmla="*/ 1083670 h 1083670"/>
                  <a:gd name="connsiteX4" fmla="*/ 270918 w 1237611"/>
                  <a:gd name="connsiteY4" fmla="*/ 1083670 h 1083670"/>
                  <a:gd name="connsiteX5" fmla="*/ 0 w 1237611"/>
                  <a:gd name="connsiteY5" fmla="*/ 541835 h 1083670"/>
                  <a:gd name="connsiteX6" fmla="*/ 270918 w 1237611"/>
                  <a:gd name="connsiteY6" fmla="*/ 0 h 1083670"/>
                  <a:gd name="connsiteX0" fmla="*/ 270918 w 1237611"/>
                  <a:gd name="connsiteY0" fmla="*/ 0 h 1083670"/>
                  <a:gd name="connsiteX1" fmla="*/ 966694 w 1237611"/>
                  <a:gd name="connsiteY1" fmla="*/ 0 h 1083670"/>
                  <a:gd name="connsiteX2" fmla="*/ 1237611 w 1237611"/>
                  <a:gd name="connsiteY2" fmla="*/ 541835 h 1083670"/>
                  <a:gd name="connsiteX3" fmla="*/ 966694 w 1237611"/>
                  <a:gd name="connsiteY3" fmla="*/ 1083670 h 1083670"/>
                  <a:gd name="connsiteX4" fmla="*/ 0 w 1237611"/>
                  <a:gd name="connsiteY4" fmla="*/ 541835 h 1083670"/>
                  <a:gd name="connsiteX5" fmla="*/ 270918 w 1237611"/>
                  <a:gd name="connsiteY5" fmla="*/ 0 h 1083670"/>
                  <a:gd name="connsiteX0" fmla="*/ 0 w 966693"/>
                  <a:gd name="connsiteY0" fmla="*/ 0 h 1083670"/>
                  <a:gd name="connsiteX1" fmla="*/ 695776 w 966693"/>
                  <a:gd name="connsiteY1" fmla="*/ 0 h 1083670"/>
                  <a:gd name="connsiteX2" fmla="*/ 966693 w 966693"/>
                  <a:gd name="connsiteY2" fmla="*/ 541835 h 1083670"/>
                  <a:gd name="connsiteX3" fmla="*/ 695776 w 966693"/>
                  <a:gd name="connsiteY3" fmla="*/ 1083670 h 1083670"/>
                  <a:gd name="connsiteX4" fmla="*/ 0 w 966693"/>
                  <a:gd name="connsiteY4" fmla="*/ 0 h 10836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6693" h="1083670">
                    <a:moveTo>
                      <a:pt x="0" y="0"/>
                    </a:moveTo>
                    <a:lnTo>
                      <a:pt x="695776" y="0"/>
                    </a:lnTo>
                    <a:lnTo>
                      <a:pt x="966693" y="541835"/>
                    </a:lnTo>
                    <a:lnTo>
                      <a:pt x="695776" y="1083670"/>
                    </a:lnTo>
                    <a:lnTo>
                      <a:pt x="0" y="0"/>
                    </a:lnTo>
                    <a:close/>
                  </a:path>
                </a:pathLst>
              </a:custGeom>
              <a:solidFill>
                <a:srgbClr val="FFFFFF">
                  <a:alpha val="2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457200"/>
                <a:endParaRPr lang="en-US" dirty="0">
                  <a:solidFill>
                    <a:prstClr val="white"/>
                  </a:solidFill>
                  <a:latin typeface="Helvetica" panose="020B0604020202020204" pitchFamily="34" charset="0"/>
                  <a:cs typeface="Helvetica" panose="020B0604020202020204" pitchFamily="34" charset="0"/>
                </a:endParaRPr>
              </a:p>
            </p:txBody>
          </p:sp>
        </p:grpSp>
        <p:grpSp>
          <p:nvGrpSpPr>
            <p:cNvPr id="11" name="Group 10"/>
            <p:cNvGrpSpPr/>
            <p:nvPr/>
          </p:nvGrpSpPr>
          <p:grpSpPr>
            <a:xfrm>
              <a:off x="4305917" y="2510429"/>
              <a:ext cx="1340156" cy="1173460"/>
              <a:chOff x="4305917" y="2510429"/>
              <a:chExt cx="1340156" cy="1173460"/>
            </a:xfrm>
          </p:grpSpPr>
          <p:sp>
            <p:nvSpPr>
              <p:cNvPr id="18" name="Freeform 17"/>
              <p:cNvSpPr/>
              <p:nvPr/>
            </p:nvSpPr>
            <p:spPr>
              <a:xfrm>
                <a:off x="4305917" y="2510429"/>
                <a:ext cx="1340155" cy="1173460"/>
              </a:xfrm>
              <a:custGeom>
                <a:avLst/>
                <a:gdLst>
                  <a:gd name="connsiteX0" fmla="*/ 363030 w 1237611"/>
                  <a:gd name="connsiteY0" fmla="*/ 143467 h 1083670"/>
                  <a:gd name="connsiteX1" fmla="*/ 163845 w 1237611"/>
                  <a:gd name="connsiteY1" fmla="*/ 541836 h 1083670"/>
                  <a:gd name="connsiteX2" fmla="*/ 363030 w 1237611"/>
                  <a:gd name="connsiteY2" fmla="*/ 940205 h 1083670"/>
                  <a:gd name="connsiteX3" fmla="*/ 874580 w 1237611"/>
                  <a:gd name="connsiteY3" fmla="*/ 940205 h 1083670"/>
                  <a:gd name="connsiteX4" fmla="*/ 1073764 w 1237611"/>
                  <a:gd name="connsiteY4" fmla="*/ 541836 h 1083670"/>
                  <a:gd name="connsiteX5" fmla="*/ 874580 w 1237611"/>
                  <a:gd name="connsiteY5" fmla="*/ 143467 h 1083670"/>
                  <a:gd name="connsiteX6" fmla="*/ 270918 w 1237611"/>
                  <a:gd name="connsiteY6" fmla="*/ 0 h 1083670"/>
                  <a:gd name="connsiteX7" fmla="*/ 966694 w 1237611"/>
                  <a:gd name="connsiteY7" fmla="*/ 0 h 1083670"/>
                  <a:gd name="connsiteX8" fmla="*/ 1237611 w 1237611"/>
                  <a:gd name="connsiteY8" fmla="*/ 541835 h 1083670"/>
                  <a:gd name="connsiteX9" fmla="*/ 966694 w 1237611"/>
                  <a:gd name="connsiteY9" fmla="*/ 1083670 h 1083670"/>
                  <a:gd name="connsiteX10" fmla="*/ 270918 w 1237611"/>
                  <a:gd name="connsiteY10" fmla="*/ 1083670 h 1083670"/>
                  <a:gd name="connsiteX11" fmla="*/ 0 w 1237611"/>
                  <a:gd name="connsiteY11" fmla="*/ 541835 h 1083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37611" h="1083670">
                    <a:moveTo>
                      <a:pt x="363030" y="143467"/>
                    </a:moveTo>
                    <a:lnTo>
                      <a:pt x="163845" y="541836"/>
                    </a:lnTo>
                    <a:lnTo>
                      <a:pt x="363030" y="940205"/>
                    </a:lnTo>
                    <a:lnTo>
                      <a:pt x="874580" y="940205"/>
                    </a:lnTo>
                    <a:lnTo>
                      <a:pt x="1073764" y="541836"/>
                    </a:lnTo>
                    <a:lnTo>
                      <a:pt x="874580" y="143467"/>
                    </a:lnTo>
                    <a:close/>
                    <a:moveTo>
                      <a:pt x="270918" y="0"/>
                    </a:moveTo>
                    <a:lnTo>
                      <a:pt x="966694" y="0"/>
                    </a:lnTo>
                    <a:lnTo>
                      <a:pt x="1237611" y="541835"/>
                    </a:lnTo>
                    <a:lnTo>
                      <a:pt x="966694" y="1083670"/>
                    </a:lnTo>
                    <a:lnTo>
                      <a:pt x="270918" y="1083670"/>
                    </a:lnTo>
                    <a:lnTo>
                      <a:pt x="0" y="541835"/>
                    </a:lnTo>
                    <a:close/>
                  </a:path>
                </a:pathLst>
              </a:custGeom>
              <a:solidFill>
                <a:srgbClr val="62626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457200"/>
                <a:endParaRPr lang="en-US" dirty="0">
                  <a:solidFill>
                    <a:prstClr val="white"/>
                  </a:solidFill>
                  <a:latin typeface="Helvetica" panose="020B0604020202020204" pitchFamily="34" charset="0"/>
                  <a:cs typeface="Helvetica" panose="020B0604020202020204" pitchFamily="34" charset="0"/>
                </a:endParaRPr>
              </a:p>
            </p:txBody>
          </p:sp>
          <p:sp>
            <p:nvSpPr>
              <p:cNvPr id="19" name="Freeform 18"/>
              <p:cNvSpPr/>
              <p:nvPr/>
            </p:nvSpPr>
            <p:spPr>
              <a:xfrm>
                <a:off x="4599282" y="2510429"/>
                <a:ext cx="1046791" cy="1173460"/>
              </a:xfrm>
              <a:custGeom>
                <a:avLst/>
                <a:gdLst>
                  <a:gd name="connsiteX0" fmla="*/ 363030 w 1237611"/>
                  <a:gd name="connsiteY0" fmla="*/ 143467 h 1083670"/>
                  <a:gd name="connsiteX1" fmla="*/ 163845 w 1237611"/>
                  <a:gd name="connsiteY1" fmla="*/ 541836 h 1083670"/>
                  <a:gd name="connsiteX2" fmla="*/ 363030 w 1237611"/>
                  <a:gd name="connsiteY2" fmla="*/ 940205 h 1083670"/>
                  <a:gd name="connsiteX3" fmla="*/ 874580 w 1237611"/>
                  <a:gd name="connsiteY3" fmla="*/ 940205 h 1083670"/>
                  <a:gd name="connsiteX4" fmla="*/ 1073764 w 1237611"/>
                  <a:gd name="connsiteY4" fmla="*/ 541836 h 1083670"/>
                  <a:gd name="connsiteX5" fmla="*/ 874580 w 1237611"/>
                  <a:gd name="connsiteY5" fmla="*/ 143467 h 1083670"/>
                  <a:gd name="connsiteX6" fmla="*/ 270918 w 1237611"/>
                  <a:gd name="connsiteY6" fmla="*/ 0 h 1083670"/>
                  <a:gd name="connsiteX7" fmla="*/ 966694 w 1237611"/>
                  <a:gd name="connsiteY7" fmla="*/ 0 h 1083670"/>
                  <a:gd name="connsiteX8" fmla="*/ 1237611 w 1237611"/>
                  <a:gd name="connsiteY8" fmla="*/ 541835 h 1083670"/>
                  <a:gd name="connsiteX9" fmla="*/ 966694 w 1237611"/>
                  <a:gd name="connsiteY9" fmla="*/ 1083670 h 1083670"/>
                  <a:gd name="connsiteX10" fmla="*/ 270918 w 1237611"/>
                  <a:gd name="connsiteY10" fmla="*/ 1083670 h 1083670"/>
                  <a:gd name="connsiteX11" fmla="*/ 0 w 1237611"/>
                  <a:gd name="connsiteY11" fmla="*/ 541835 h 1083670"/>
                  <a:gd name="connsiteX0" fmla="*/ 363030 w 1237611"/>
                  <a:gd name="connsiteY0" fmla="*/ 143467 h 1083670"/>
                  <a:gd name="connsiteX1" fmla="*/ 363030 w 1237611"/>
                  <a:gd name="connsiteY1" fmla="*/ 940205 h 1083670"/>
                  <a:gd name="connsiteX2" fmla="*/ 874580 w 1237611"/>
                  <a:gd name="connsiteY2" fmla="*/ 940205 h 1083670"/>
                  <a:gd name="connsiteX3" fmla="*/ 1073764 w 1237611"/>
                  <a:gd name="connsiteY3" fmla="*/ 541836 h 1083670"/>
                  <a:gd name="connsiteX4" fmla="*/ 874580 w 1237611"/>
                  <a:gd name="connsiteY4" fmla="*/ 143467 h 1083670"/>
                  <a:gd name="connsiteX5" fmla="*/ 363030 w 1237611"/>
                  <a:gd name="connsiteY5" fmla="*/ 143467 h 1083670"/>
                  <a:gd name="connsiteX6" fmla="*/ 270918 w 1237611"/>
                  <a:gd name="connsiteY6" fmla="*/ 0 h 1083670"/>
                  <a:gd name="connsiteX7" fmla="*/ 966694 w 1237611"/>
                  <a:gd name="connsiteY7" fmla="*/ 0 h 1083670"/>
                  <a:gd name="connsiteX8" fmla="*/ 1237611 w 1237611"/>
                  <a:gd name="connsiteY8" fmla="*/ 541835 h 1083670"/>
                  <a:gd name="connsiteX9" fmla="*/ 966694 w 1237611"/>
                  <a:gd name="connsiteY9" fmla="*/ 1083670 h 1083670"/>
                  <a:gd name="connsiteX10" fmla="*/ 270918 w 1237611"/>
                  <a:gd name="connsiteY10" fmla="*/ 1083670 h 1083670"/>
                  <a:gd name="connsiteX11" fmla="*/ 0 w 1237611"/>
                  <a:gd name="connsiteY11" fmla="*/ 541835 h 1083670"/>
                  <a:gd name="connsiteX12" fmla="*/ 270918 w 1237611"/>
                  <a:gd name="connsiteY12" fmla="*/ 0 h 1083670"/>
                  <a:gd name="connsiteX0" fmla="*/ 874580 w 1237611"/>
                  <a:gd name="connsiteY0" fmla="*/ 143467 h 1083670"/>
                  <a:gd name="connsiteX1" fmla="*/ 363030 w 1237611"/>
                  <a:gd name="connsiteY1" fmla="*/ 940205 h 1083670"/>
                  <a:gd name="connsiteX2" fmla="*/ 874580 w 1237611"/>
                  <a:gd name="connsiteY2" fmla="*/ 940205 h 1083670"/>
                  <a:gd name="connsiteX3" fmla="*/ 1073764 w 1237611"/>
                  <a:gd name="connsiteY3" fmla="*/ 541836 h 1083670"/>
                  <a:gd name="connsiteX4" fmla="*/ 874580 w 1237611"/>
                  <a:gd name="connsiteY4" fmla="*/ 143467 h 1083670"/>
                  <a:gd name="connsiteX5" fmla="*/ 270918 w 1237611"/>
                  <a:gd name="connsiteY5" fmla="*/ 0 h 1083670"/>
                  <a:gd name="connsiteX6" fmla="*/ 966694 w 1237611"/>
                  <a:gd name="connsiteY6" fmla="*/ 0 h 1083670"/>
                  <a:gd name="connsiteX7" fmla="*/ 1237611 w 1237611"/>
                  <a:gd name="connsiteY7" fmla="*/ 541835 h 1083670"/>
                  <a:gd name="connsiteX8" fmla="*/ 966694 w 1237611"/>
                  <a:gd name="connsiteY8" fmla="*/ 1083670 h 1083670"/>
                  <a:gd name="connsiteX9" fmla="*/ 270918 w 1237611"/>
                  <a:gd name="connsiteY9" fmla="*/ 1083670 h 1083670"/>
                  <a:gd name="connsiteX10" fmla="*/ 0 w 1237611"/>
                  <a:gd name="connsiteY10" fmla="*/ 541835 h 1083670"/>
                  <a:gd name="connsiteX11" fmla="*/ 270918 w 1237611"/>
                  <a:gd name="connsiteY11" fmla="*/ 0 h 1083670"/>
                  <a:gd name="connsiteX0" fmla="*/ 1073764 w 1237611"/>
                  <a:gd name="connsiteY0" fmla="*/ 541836 h 1083670"/>
                  <a:gd name="connsiteX1" fmla="*/ 363030 w 1237611"/>
                  <a:gd name="connsiteY1" fmla="*/ 940205 h 1083670"/>
                  <a:gd name="connsiteX2" fmla="*/ 874580 w 1237611"/>
                  <a:gd name="connsiteY2" fmla="*/ 940205 h 1083670"/>
                  <a:gd name="connsiteX3" fmla="*/ 1073764 w 1237611"/>
                  <a:gd name="connsiteY3" fmla="*/ 541836 h 1083670"/>
                  <a:gd name="connsiteX4" fmla="*/ 270918 w 1237611"/>
                  <a:gd name="connsiteY4" fmla="*/ 0 h 1083670"/>
                  <a:gd name="connsiteX5" fmla="*/ 966694 w 1237611"/>
                  <a:gd name="connsiteY5" fmla="*/ 0 h 1083670"/>
                  <a:gd name="connsiteX6" fmla="*/ 1237611 w 1237611"/>
                  <a:gd name="connsiteY6" fmla="*/ 541835 h 1083670"/>
                  <a:gd name="connsiteX7" fmla="*/ 966694 w 1237611"/>
                  <a:gd name="connsiteY7" fmla="*/ 1083670 h 1083670"/>
                  <a:gd name="connsiteX8" fmla="*/ 270918 w 1237611"/>
                  <a:gd name="connsiteY8" fmla="*/ 1083670 h 1083670"/>
                  <a:gd name="connsiteX9" fmla="*/ 0 w 1237611"/>
                  <a:gd name="connsiteY9" fmla="*/ 541835 h 1083670"/>
                  <a:gd name="connsiteX10" fmla="*/ 270918 w 1237611"/>
                  <a:gd name="connsiteY10" fmla="*/ 0 h 1083670"/>
                  <a:gd name="connsiteX0" fmla="*/ 874580 w 1237611"/>
                  <a:gd name="connsiteY0" fmla="*/ 940205 h 1083670"/>
                  <a:gd name="connsiteX1" fmla="*/ 363030 w 1237611"/>
                  <a:gd name="connsiteY1" fmla="*/ 940205 h 1083670"/>
                  <a:gd name="connsiteX2" fmla="*/ 874580 w 1237611"/>
                  <a:gd name="connsiteY2" fmla="*/ 940205 h 1083670"/>
                  <a:gd name="connsiteX3" fmla="*/ 270918 w 1237611"/>
                  <a:gd name="connsiteY3" fmla="*/ 0 h 1083670"/>
                  <a:gd name="connsiteX4" fmla="*/ 966694 w 1237611"/>
                  <a:gd name="connsiteY4" fmla="*/ 0 h 1083670"/>
                  <a:gd name="connsiteX5" fmla="*/ 1237611 w 1237611"/>
                  <a:gd name="connsiteY5" fmla="*/ 541835 h 1083670"/>
                  <a:gd name="connsiteX6" fmla="*/ 966694 w 1237611"/>
                  <a:gd name="connsiteY6" fmla="*/ 1083670 h 1083670"/>
                  <a:gd name="connsiteX7" fmla="*/ 270918 w 1237611"/>
                  <a:gd name="connsiteY7" fmla="*/ 1083670 h 1083670"/>
                  <a:gd name="connsiteX8" fmla="*/ 0 w 1237611"/>
                  <a:gd name="connsiteY8" fmla="*/ 541835 h 1083670"/>
                  <a:gd name="connsiteX9" fmla="*/ 270918 w 1237611"/>
                  <a:gd name="connsiteY9" fmla="*/ 0 h 1083670"/>
                  <a:gd name="connsiteX0" fmla="*/ 270918 w 1237611"/>
                  <a:gd name="connsiteY0" fmla="*/ 0 h 1083670"/>
                  <a:gd name="connsiteX1" fmla="*/ 966694 w 1237611"/>
                  <a:gd name="connsiteY1" fmla="*/ 0 h 1083670"/>
                  <a:gd name="connsiteX2" fmla="*/ 1237611 w 1237611"/>
                  <a:gd name="connsiteY2" fmla="*/ 541835 h 1083670"/>
                  <a:gd name="connsiteX3" fmla="*/ 966694 w 1237611"/>
                  <a:gd name="connsiteY3" fmla="*/ 1083670 h 1083670"/>
                  <a:gd name="connsiteX4" fmla="*/ 270918 w 1237611"/>
                  <a:gd name="connsiteY4" fmla="*/ 1083670 h 1083670"/>
                  <a:gd name="connsiteX5" fmla="*/ 0 w 1237611"/>
                  <a:gd name="connsiteY5" fmla="*/ 541835 h 1083670"/>
                  <a:gd name="connsiteX6" fmla="*/ 270918 w 1237611"/>
                  <a:gd name="connsiteY6" fmla="*/ 0 h 1083670"/>
                  <a:gd name="connsiteX0" fmla="*/ 0 w 1237611"/>
                  <a:gd name="connsiteY0" fmla="*/ 541835 h 1083670"/>
                  <a:gd name="connsiteX1" fmla="*/ 966694 w 1237611"/>
                  <a:gd name="connsiteY1" fmla="*/ 0 h 1083670"/>
                  <a:gd name="connsiteX2" fmla="*/ 1237611 w 1237611"/>
                  <a:gd name="connsiteY2" fmla="*/ 541835 h 1083670"/>
                  <a:gd name="connsiteX3" fmla="*/ 966694 w 1237611"/>
                  <a:gd name="connsiteY3" fmla="*/ 1083670 h 1083670"/>
                  <a:gd name="connsiteX4" fmla="*/ 270918 w 1237611"/>
                  <a:gd name="connsiteY4" fmla="*/ 1083670 h 1083670"/>
                  <a:gd name="connsiteX5" fmla="*/ 0 w 1237611"/>
                  <a:gd name="connsiteY5" fmla="*/ 541835 h 1083670"/>
                  <a:gd name="connsiteX0" fmla="*/ 0 w 966693"/>
                  <a:gd name="connsiteY0" fmla="*/ 1083670 h 1083670"/>
                  <a:gd name="connsiteX1" fmla="*/ 695776 w 966693"/>
                  <a:gd name="connsiteY1" fmla="*/ 0 h 1083670"/>
                  <a:gd name="connsiteX2" fmla="*/ 966693 w 966693"/>
                  <a:gd name="connsiteY2" fmla="*/ 541835 h 1083670"/>
                  <a:gd name="connsiteX3" fmla="*/ 695776 w 966693"/>
                  <a:gd name="connsiteY3" fmla="*/ 1083670 h 1083670"/>
                  <a:gd name="connsiteX4" fmla="*/ 0 w 966693"/>
                  <a:gd name="connsiteY4" fmla="*/ 1083670 h 10836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6693" h="1083670">
                    <a:moveTo>
                      <a:pt x="0" y="1083670"/>
                    </a:moveTo>
                    <a:lnTo>
                      <a:pt x="695776" y="0"/>
                    </a:lnTo>
                    <a:lnTo>
                      <a:pt x="966693" y="541835"/>
                    </a:lnTo>
                    <a:lnTo>
                      <a:pt x="695776" y="1083670"/>
                    </a:lnTo>
                    <a:lnTo>
                      <a:pt x="0" y="1083670"/>
                    </a:lnTo>
                    <a:close/>
                  </a:path>
                </a:pathLst>
              </a:custGeom>
              <a:solidFill>
                <a:srgbClr val="FFFFFF">
                  <a:alpha val="2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457200"/>
                <a:endParaRPr lang="en-US" dirty="0">
                  <a:solidFill>
                    <a:prstClr val="white"/>
                  </a:solidFill>
                  <a:latin typeface="Helvetica" panose="020B0604020202020204" pitchFamily="34" charset="0"/>
                  <a:cs typeface="Helvetica" panose="020B0604020202020204" pitchFamily="34" charset="0"/>
                </a:endParaRPr>
              </a:p>
            </p:txBody>
          </p:sp>
        </p:grpSp>
        <p:sp>
          <p:nvSpPr>
            <p:cNvPr id="16" name="Freeform 15"/>
            <p:cNvSpPr/>
            <p:nvPr/>
          </p:nvSpPr>
          <p:spPr>
            <a:xfrm>
              <a:off x="5580979" y="4640181"/>
              <a:ext cx="1340156" cy="1173461"/>
            </a:xfrm>
            <a:custGeom>
              <a:avLst/>
              <a:gdLst>
                <a:gd name="connsiteX0" fmla="*/ 363030 w 1237611"/>
                <a:gd name="connsiteY0" fmla="*/ 143467 h 1083670"/>
                <a:gd name="connsiteX1" fmla="*/ 163845 w 1237611"/>
                <a:gd name="connsiteY1" fmla="*/ 541836 h 1083670"/>
                <a:gd name="connsiteX2" fmla="*/ 363030 w 1237611"/>
                <a:gd name="connsiteY2" fmla="*/ 940205 h 1083670"/>
                <a:gd name="connsiteX3" fmla="*/ 874580 w 1237611"/>
                <a:gd name="connsiteY3" fmla="*/ 940205 h 1083670"/>
                <a:gd name="connsiteX4" fmla="*/ 1073764 w 1237611"/>
                <a:gd name="connsiteY4" fmla="*/ 541836 h 1083670"/>
                <a:gd name="connsiteX5" fmla="*/ 874580 w 1237611"/>
                <a:gd name="connsiteY5" fmla="*/ 143467 h 1083670"/>
                <a:gd name="connsiteX6" fmla="*/ 270918 w 1237611"/>
                <a:gd name="connsiteY6" fmla="*/ 0 h 1083670"/>
                <a:gd name="connsiteX7" fmla="*/ 966694 w 1237611"/>
                <a:gd name="connsiteY7" fmla="*/ 0 h 1083670"/>
                <a:gd name="connsiteX8" fmla="*/ 1237611 w 1237611"/>
                <a:gd name="connsiteY8" fmla="*/ 541835 h 1083670"/>
                <a:gd name="connsiteX9" fmla="*/ 966694 w 1237611"/>
                <a:gd name="connsiteY9" fmla="*/ 1083670 h 1083670"/>
                <a:gd name="connsiteX10" fmla="*/ 270918 w 1237611"/>
                <a:gd name="connsiteY10" fmla="*/ 1083670 h 1083670"/>
                <a:gd name="connsiteX11" fmla="*/ 0 w 1237611"/>
                <a:gd name="connsiteY11" fmla="*/ 541835 h 1083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37611" h="1083670">
                  <a:moveTo>
                    <a:pt x="363030" y="143467"/>
                  </a:moveTo>
                  <a:lnTo>
                    <a:pt x="163845" y="541836"/>
                  </a:lnTo>
                  <a:lnTo>
                    <a:pt x="363030" y="940205"/>
                  </a:lnTo>
                  <a:lnTo>
                    <a:pt x="874580" y="940205"/>
                  </a:lnTo>
                  <a:lnTo>
                    <a:pt x="1073764" y="541836"/>
                  </a:lnTo>
                  <a:lnTo>
                    <a:pt x="874580" y="143467"/>
                  </a:lnTo>
                  <a:close/>
                  <a:moveTo>
                    <a:pt x="270918" y="0"/>
                  </a:moveTo>
                  <a:lnTo>
                    <a:pt x="966694" y="0"/>
                  </a:lnTo>
                  <a:lnTo>
                    <a:pt x="1237611" y="541835"/>
                  </a:lnTo>
                  <a:lnTo>
                    <a:pt x="966694" y="1083670"/>
                  </a:lnTo>
                  <a:lnTo>
                    <a:pt x="270918" y="1083670"/>
                  </a:lnTo>
                  <a:lnTo>
                    <a:pt x="0" y="541835"/>
                  </a:lnTo>
                  <a:close/>
                </a:path>
              </a:pathLst>
            </a:custGeom>
            <a:solidFill>
              <a:srgbClr val="E8772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457200"/>
              <a:endParaRPr lang="en-US" dirty="0">
                <a:solidFill>
                  <a:prstClr val="white"/>
                </a:solidFill>
                <a:latin typeface="Helvetica" panose="020B0604020202020204" pitchFamily="34" charset="0"/>
                <a:cs typeface="Helvetica" panose="020B0604020202020204" pitchFamily="34" charset="0"/>
              </a:endParaRPr>
            </a:p>
          </p:txBody>
        </p:sp>
        <p:sp>
          <p:nvSpPr>
            <p:cNvPr id="14" name="Freeform 13"/>
            <p:cNvSpPr/>
            <p:nvPr/>
          </p:nvSpPr>
          <p:spPr>
            <a:xfrm>
              <a:off x="5580977" y="1814158"/>
              <a:ext cx="1340156" cy="1173461"/>
            </a:xfrm>
            <a:custGeom>
              <a:avLst/>
              <a:gdLst>
                <a:gd name="connsiteX0" fmla="*/ 363030 w 1237611"/>
                <a:gd name="connsiteY0" fmla="*/ 143467 h 1083670"/>
                <a:gd name="connsiteX1" fmla="*/ 163845 w 1237611"/>
                <a:gd name="connsiteY1" fmla="*/ 541836 h 1083670"/>
                <a:gd name="connsiteX2" fmla="*/ 363030 w 1237611"/>
                <a:gd name="connsiteY2" fmla="*/ 940205 h 1083670"/>
                <a:gd name="connsiteX3" fmla="*/ 874580 w 1237611"/>
                <a:gd name="connsiteY3" fmla="*/ 940205 h 1083670"/>
                <a:gd name="connsiteX4" fmla="*/ 1073764 w 1237611"/>
                <a:gd name="connsiteY4" fmla="*/ 541836 h 1083670"/>
                <a:gd name="connsiteX5" fmla="*/ 874580 w 1237611"/>
                <a:gd name="connsiteY5" fmla="*/ 143467 h 1083670"/>
                <a:gd name="connsiteX6" fmla="*/ 270918 w 1237611"/>
                <a:gd name="connsiteY6" fmla="*/ 0 h 1083670"/>
                <a:gd name="connsiteX7" fmla="*/ 966694 w 1237611"/>
                <a:gd name="connsiteY7" fmla="*/ 0 h 1083670"/>
                <a:gd name="connsiteX8" fmla="*/ 1237611 w 1237611"/>
                <a:gd name="connsiteY8" fmla="*/ 541835 h 1083670"/>
                <a:gd name="connsiteX9" fmla="*/ 966694 w 1237611"/>
                <a:gd name="connsiteY9" fmla="*/ 1083670 h 1083670"/>
                <a:gd name="connsiteX10" fmla="*/ 270918 w 1237611"/>
                <a:gd name="connsiteY10" fmla="*/ 1083670 h 1083670"/>
                <a:gd name="connsiteX11" fmla="*/ 0 w 1237611"/>
                <a:gd name="connsiteY11" fmla="*/ 541835 h 1083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37611" h="1083670">
                  <a:moveTo>
                    <a:pt x="363030" y="143467"/>
                  </a:moveTo>
                  <a:lnTo>
                    <a:pt x="163845" y="541836"/>
                  </a:lnTo>
                  <a:lnTo>
                    <a:pt x="363030" y="940205"/>
                  </a:lnTo>
                  <a:lnTo>
                    <a:pt x="874580" y="940205"/>
                  </a:lnTo>
                  <a:lnTo>
                    <a:pt x="1073764" y="541836"/>
                  </a:lnTo>
                  <a:lnTo>
                    <a:pt x="874580" y="143467"/>
                  </a:lnTo>
                  <a:close/>
                  <a:moveTo>
                    <a:pt x="270918" y="0"/>
                  </a:moveTo>
                  <a:lnTo>
                    <a:pt x="966694" y="0"/>
                  </a:lnTo>
                  <a:lnTo>
                    <a:pt x="1237611" y="541835"/>
                  </a:lnTo>
                  <a:lnTo>
                    <a:pt x="966694" y="1083670"/>
                  </a:lnTo>
                  <a:lnTo>
                    <a:pt x="270918" y="1083670"/>
                  </a:lnTo>
                  <a:lnTo>
                    <a:pt x="0" y="541835"/>
                  </a:lnTo>
                  <a:close/>
                </a:path>
              </a:pathLst>
            </a:custGeom>
            <a:solidFill>
              <a:srgbClr val="A22B3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457200"/>
              <a:endParaRPr lang="en-US" dirty="0">
                <a:solidFill>
                  <a:prstClr val="white"/>
                </a:solidFill>
                <a:latin typeface="Helvetica" panose="020B0604020202020204" pitchFamily="34" charset="0"/>
                <a:cs typeface="Helvetica" panose="020B0604020202020204" pitchFamily="34" charset="0"/>
              </a:endParaRPr>
            </a:p>
          </p:txBody>
        </p:sp>
      </p:grpSp>
      <p:sp>
        <p:nvSpPr>
          <p:cNvPr id="44" name="TextBox 43" descr="The letter A" title="Alternative Keyboard"/>
          <p:cNvSpPr txBox="1"/>
          <p:nvPr/>
        </p:nvSpPr>
        <p:spPr>
          <a:xfrm>
            <a:off x="2241127" y="2521745"/>
            <a:ext cx="608180" cy="683264"/>
          </a:xfrm>
          <a:prstGeom prst="rect">
            <a:avLst/>
          </a:prstGeom>
          <a:noFill/>
          <a:ln>
            <a:noFill/>
          </a:ln>
        </p:spPr>
        <p:txBody>
          <a:bodyPr wrap="none" lIns="182880" tIns="146304" rIns="182880" bIns="146304" rtlCol="0">
            <a:spAutoFit/>
          </a:bodyPr>
          <a:lstStyle/>
          <a:p>
            <a:pPr>
              <a:lnSpc>
                <a:spcPct val="90000"/>
              </a:lnSpc>
              <a:spcAft>
                <a:spcPts val="600"/>
              </a:spcAft>
            </a:pPr>
            <a:r>
              <a:rPr lang="en-US" sz="2800" dirty="0" smtClean="0">
                <a:gradFill>
                  <a:gsLst>
                    <a:gs pos="2917">
                      <a:schemeClr val="tx1"/>
                    </a:gs>
                    <a:gs pos="30000">
                      <a:schemeClr val="tx1"/>
                    </a:gs>
                  </a:gsLst>
                  <a:lin ang="5400000" scaled="0"/>
                </a:gradFill>
              </a:rPr>
              <a:t>A</a:t>
            </a:r>
          </a:p>
        </p:txBody>
      </p:sp>
      <p:sp>
        <p:nvSpPr>
          <p:cNvPr id="38" name="TextBox 37"/>
          <p:cNvSpPr txBox="1"/>
          <p:nvPr/>
        </p:nvSpPr>
        <p:spPr>
          <a:xfrm>
            <a:off x="453863" y="1393231"/>
            <a:ext cx="2234907" cy="1128514"/>
          </a:xfrm>
          <a:prstGeom prst="rect">
            <a:avLst/>
          </a:prstGeom>
          <a:noFill/>
        </p:spPr>
        <p:txBody>
          <a:bodyPr wrap="none" rtlCol="0">
            <a:spAutoFit/>
          </a:bodyPr>
          <a:lstStyle/>
          <a:p>
            <a:pPr>
              <a:spcAft>
                <a:spcPts val="400"/>
              </a:spcAft>
              <a:buClr>
                <a:schemeClr val="accent3"/>
              </a:buClr>
            </a:pPr>
            <a:r>
              <a:rPr lang="en-US" sz="3200" dirty="0" smtClean="0">
                <a:solidFill>
                  <a:schemeClr val="tx1">
                    <a:lumMod val="75000"/>
                  </a:schemeClr>
                </a:solidFill>
              </a:rPr>
              <a:t>Alternative </a:t>
            </a:r>
          </a:p>
          <a:p>
            <a:pPr>
              <a:spcAft>
                <a:spcPts val="400"/>
              </a:spcAft>
              <a:buClr>
                <a:schemeClr val="accent3"/>
              </a:buClr>
            </a:pPr>
            <a:r>
              <a:rPr lang="en-US" sz="3200" dirty="0" smtClean="0">
                <a:solidFill>
                  <a:schemeClr val="tx1">
                    <a:lumMod val="75000"/>
                  </a:schemeClr>
                </a:solidFill>
              </a:rPr>
              <a:t>Keyboard</a:t>
            </a:r>
          </a:p>
        </p:txBody>
      </p:sp>
      <p:sp>
        <p:nvSpPr>
          <p:cNvPr id="40" name="TextBox 39" descr="Picture of closed captioning" title="closed captioning"/>
          <p:cNvSpPr txBox="1"/>
          <p:nvPr/>
        </p:nvSpPr>
        <p:spPr>
          <a:xfrm>
            <a:off x="2169732" y="3660780"/>
            <a:ext cx="839012" cy="489365"/>
          </a:xfrm>
          <a:prstGeom prst="rect">
            <a:avLst/>
          </a:prstGeom>
          <a:noFill/>
        </p:spPr>
        <p:txBody>
          <a:bodyPr wrap="none" lIns="182880" tIns="146304" rIns="182880" bIns="146304" rtlCol="0">
            <a:spAutoFit/>
          </a:bodyPr>
          <a:lstStyle/>
          <a:p>
            <a:pPr>
              <a:lnSpc>
                <a:spcPct val="90000"/>
              </a:lnSpc>
              <a:spcAft>
                <a:spcPts val="600"/>
              </a:spcAft>
            </a:pPr>
            <a:r>
              <a:rPr lang="en-US" sz="1400" dirty="0" smtClean="0">
                <a:gradFill>
                  <a:gsLst>
                    <a:gs pos="2917">
                      <a:schemeClr val="tx1"/>
                    </a:gs>
                    <a:gs pos="30000">
                      <a:schemeClr val="tx1"/>
                    </a:gs>
                  </a:gsLst>
                  <a:lin ang="5400000" scaled="0"/>
                </a:gradFill>
              </a:rPr>
              <a:t>[ABC]</a:t>
            </a:r>
          </a:p>
        </p:txBody>
      </p:sp>
      <p:sp>
        <p:nvSpPr>
          <p:cNvPr id="43" name="TextBox 42"/>
          <p:cNvSpPr txBox="1"/>
          <p:nvPr/>
        </p:nvSpPr>
        <p:spPr>
          <a:xfrm>
            <a:off x="402421" y="3900560"/>
            <a:ext cx="2186817" cy="1128514"/>
          </a:xfrm>
          <a:prstGeom prst="rect">
            <a:avLst/>
          </a:prstGeom>
          <a:noFill/>
        </p:spPr>
        <p:txBody>
          <a:bodyPr wrap="none" rtlCol="0">
            <a:spAutoFit/>
          </a:bodyPr>
          <a:lstStyle/>
          <a:p>
            <a:pPr>
              <a:spcAft>
                <a:spcPts val="400"/>
              </a:spcAft>
              <a:buClr>
                <a:schemeClr val="accent3"/>
              </a:buClr>
            </a:pPr>
            <a:r>
              <a:rPr lang="en-US" sz="3200" b="1" dirty="0" smtClean="0">
                <a:solidFill>
                  <a:schemeClr val="tx2">
                    <a:lumMod val="60000"/>
                    <a:lumOff val="40000"/>
                  </a:schemeClr>
                </a:solidFill>
              </a:rPr>
              <a:t>Closed </a:t>
            </a:r>
          </a:p>
          <a:p>
            <a:pPr>
              <a:spcAft>
                <a:spcPts val="400"/>
              </a:spcAft>
              <a:buClr>
                <a:schemeClr val="accent3"/>
              </a:buClr>
            </a:pPr>
            <a:r>
              <a:rPr lang="en-US" sz="3200" b="1" dirty="0" smtClean="0">
                <a:solidFill>
                  <a:schemeClr val="tx2">
                    <a:lumMod val="60000"/>
                    <a:lumOff val="40000"/>
                  </a:schemeClr>
                </a:solidFill>
              </a:rPr>
              <a:t>Captioned</a:t>
            </a:r>
          </a:p>
        </p:txBody>
      </p:sp>
      <p:sp>
        <p:nvSpPr>
          <p:cNvPr id="47" name="Up Arrow 46" descr="Arrow pointing up" title="Alternative Pointing Device"/>
          <p:cNvSpPr/>
          <p:nvPr/>
        </p:nvSpPr>
        <p:spPr bwMode="auto">
          <a:xfrm>
            <a:off x="3367213" y="4286424"/>
            <a:ext cx="415104" cy="466534"/>
          </a:xfrm>
          <a:prstGeom prst="upArrow">
            <a:avLst>
              <a:gd name="adj1" fmla="val 21878"/>
              <a:gd name="adj2" fmla="val 47656"/>
            </a:avLst>
          </a:prstGeom>
          <a:noFill/>
          <a:ln w="19050">
            <a:solidFill>
              <a:schemeClr val="bg2">
                <a:lumMod val="50000"/>
              </a:schemeClr>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smtClean="0">
              <a:gradFill>
                <a:gsLst>
                  <a:gs pos="0">
                    <a:srgbClr val="FFFFFF"/>
                  </a:gs>
                  <a:gs pos="100000">
                    <a:srgbClr val="FFFFFF"/>
                  </a:gs>
                </a:gsLst>
                <a:lin ang="5400000" scaled="0"/>
              </a:gradFill>
              <a:ea typeface="Segoe UI" pitchFamily="34" charset="0"/>
              <a:cs typeface="Segoe UI" pitchFamily="34" charset="0"/>
            </a:endParaRPr>
          </a:p>
        </p:txBody>
      </p:sp>
      <p:sp>
        <p:nvSpPr>
          <p:cNvPr id="45" name="TextBox 44"/>
          <p:cNvSpPr txBox="1"/>
          <p:nvPr/>
        </p:nvSpPr>
        <p:spPr>
          <a:xfrm>
            <a:off x="2572816" y="4983486"/>
            <a:ext cx="3829895" cy="1128514"/>
          </a:xfrm>
          <a:prstGeom prst="rect">
            <a:avLst/>
          </a:prstGeom>
          <a:noFill/>
        </p:spPr>
        <p:txBody>
          <a:bodyPr wrap="none" rtlCol="0">
            <a:spAutoFit/>
          </a:bodyPr>
          <a:lstStyle/>
          <a:p>
            <a:pPr algn="ctr">
              <a:spcAft>
                <a:spcPts val="400"/>
              </a:spcAft>
              <a:buClr>
                <a:schemeClr val="accent3"/>
              </a:buClr>
            </a:pPr>
            <a:r>
              <a:rPr lang="en-US" sz="3200" dirty="0" smtClean="0">
                <a:solidFill>
                  <a:srgbClr val="FF5F0E"/>
                </a:solidFill>
              </a:rPr>
              <a:t>Alternative Pointing </a:t>
            </a:r>
          </a:p>
          <a:p>
            <a:pPr algn="ctr">
              <a:spcAft>
                <a:spcPts val="400"/>
              </a:spcAft>
              <a:buClr>
                <a:schemeClr val="accent3"/>
              </a:buClr>
            </a:pPr>
            <a:r>
              <a:rPr lang="en-US" sz="3200" dirty="0" smtClean="0">
                <a:solidFill>
                  <a:srgbClr val="FF5F0E"/>
                </a:solidFill>
              </a:rPr>
              <a:t>Device</a:t>
            </a:r>
          </a:p>
        </p:txBody>
      </p:sp>
      <p:grpSp>
        <p:nvGrpSpPr>
          <p:cNvPr id="33" name="Group 32" descr="Picture of face with word bubble" title="Voice Control"/>
          <p:cNvGrpSpPr/>
          <p:nvPr/>
        </p:nvGrpSpPr>
        <p:grpSpPr bwMode="black">
          <a:xfrm>
            <a:off x="4333058" y="3748691"/>
            <a:ext cx="500060" cy="419998"/>
            <a:chOff x="636588" y="2663825"/>
            <a:chExt cx="604838" cy="508001"/>
          </a:xfrm>
          <a:solidFill>
            <a:schemeClr val="bg2">
              <a:lumMod val="50000"/>
            </a:schemeClr>
          </a:solidFill>
        </p:grpSpPr>
        <p:sp>
          <p:nvSpPr>
            <p:cNvPr id="34" name="Freeform 34"/>
            <p:cNvSpPr>
              <a:spLocks noEditPoints="1"/>
            </p:cNvSpPr>
            <p:nvPr/>
          </p:nvSpPr>
          <p:spPr bwMode="black">
            <a:xfrm>
              <a:off x="1066801" y="2995613"/>
              <a:ext cx="122238" cy="30163"/>
            </a:xfrm>
            <a:custGeom>
              <a:avLst/>
              <a:gdLst>
                <a:gd name="T0" fmla="*/ 40 w 52"/>
                <a:gd name="T1" fmla="*/ 7 h 13"/>
                <a:gd name="T2" fmla="*/ 46 w 52"/>
                <a:gd name="T3" fmla="*/ 1 h 13"/>
                <a:gd name="T4" fmla="*/ 52 w 52"/>
                <a:gd name="T5" fmla="*/ 6 h 13"/>
                <a:gd name="T6" fmla="*/ 46 w 52"/>
                <a:gd name="T7" fmla="*/ 13 h 13"/>
                <a:gd name="T8" fmla="*/ 40 w 52"/>
                <a:gd name="T9" fmla="*/ 7 h 13"/>
                <a:gd name="T10" fmla="*/ 21 w 52"/>
                <a:gd name="T11" fmla="*/ 7 h 13"/>
                <a:gd name="T12" fmla="*/ 27 w 52"/>
                <a:gd name="T13" fmla="*/ 13 h 13"/>
                <a:gd name="T14" fmla="*/ 33 w 52"/>
                <a:gd name="T15" fmla="*/ 6 h 13"/>
                <a:gd name="T16" fmla="*/ 27 w 52"/>
                <a:gd name="T17" fmla="*/ 1 h 13"/>
                <a:gd name="T18" fmla="*/ 21 w 52"/>
                <a:gd name="T19" fmla="*/ 7 h 13"/>
                <a:gd name="T20" fmla="*/ 0 w 52"/>
                <a:gd name="T21" fmla="*/ 7 h 13"/>
                <a:gd name="T22" fmla="*/ 7 w 52"/>
                <a:gd name="T23" fmla="*/ 13 h 13"/>
                <a:gd name="T24" fmla="*/ 13 w 52"/>
                <a:gd name="T25" fmla="*/ 6 h 13"/>
                <a:gd name="T26" fmla="*/ 6 w 52"/>
                <a:gd name="T27" fmla="*/ 1 h 13"/>
                <a:gd name="T28" fmla="*/ 0 w 52"/>
                <a:gd name="T29" fmla="*/ 7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2" h="13">
                  <a:moveTo>
                    <a:pt x="40" y="7"/>
                  </a:moveTo>
                  <a:cubicBezTo>
                    <a:pt x="40" y="3"/>
                    <a:pt x="42" y="1"/>
                    <a:pt x="46" y="1"/>
                  </a:cubicBezTo>
                  <a:cubicBezTo>
                    <a:pt x="49" y="0"/>
                    <a:pt x="52" y="3"/>
                    <a:pt x="52" y="6"/>
                  </a:cubicBezTo>
                  <a:cubicBezTo>
                    <a:pt x="52" y="10"/>
                    <a:pt x="50" y="13"/>
                    <a:pt x="46" y="13"/>
                  </a:cubicBezTo>
                  <a:cubicBezTo>
                    <a:pt x="43" y="13"/>
                    <a:pt x="40" y="10"/>
                    <a:pt x="40" y="7"/>
                  </a:cubicBezTo>
                  <a:moveTo>
                    <a:pt x="21" y="7"/>
                  </a:moveTo>
                  <a:cubicBezTo>
                    <a:pt x="21" y="10"/>
                    <a:pt x="24" y="13"/>
                    <a:pt x="27" y="13"/>
                  </a:cubicBezTo>
                  <a:cubicBezTo>
                    <a:pt x="30" y="13"/>
                    <a:pt x="33" y="10"/>
                    <a:pt x="33" y="6"/>
                  </a:cubicBezTo>
                  <a:cubicBezTo>
                    <a:pt x="33" y="3"/>
                    <a:pt x="30" y="0"/>
                    <a:pt x="27" y="1"/>
                  </a:cubicBezTo>
                  <a:cubicBezTo>
                    <a:pt x="23" y="1"/>
                    <a:pt x="21" y="3"/>
                    <a:pt x="21" y="7"/>
                  </a:cubicBezTo>
                  <a:moveTo>
                    <a:pt x="0" y="7"/>
                  </a:moveTo>
                  <a:cubicBezTo>
                    <a:pt x="1" y="10"/>
                    <a:pt x="3" y="13"/>
                    <a:pt x="7" y="13"/>
                  </a:cubicBezTo>
                  <a:cubicBezTo>
                    <a:pt x="10" y="13"/>
                    <a:pt x="13" y="10"/>
                    <a:pt x="13" y="6"/>
                  </a:cubicBezTo>
                  <a:cubicBezTo>
                    <a:pt x="12" y="3"/>
                    <a:pt x="10" y="0"/>
                    <a:pt x="6" y="1"/>
                  </a:cubicBezTo>
                  <a:cubicBezTo>
                    <a:pt x="3" y="1"/>
                    <a:pt x="0" y="3"/>
                    <a:pt x="0" y="7"/>
                  </a:cubicBezTo>
                </a:path>
              </a:pathLst>
            </a:custGeom>
            <a:grpFill/>
            <a:ln w="9525">
              <a:solidFill>
                <a:schemeClr val="bg2">
                  <a:lumMod val="50000"/>
                </a:schemeClr>
              </a:solidFill>
              <a:round/>
              <a:headEnd/>
              <a:tailEnd/>
            </a:ln>
            <a:extLst/>
          </p:spPr>
          <p:txBody>
            <a:bodyPr vert="horz" wrap="square" lIns="91440" tIns="45720" rIns="91440" bIns="45720" numCol="1" anchor="t" anchorCtr="0" compatLnSpc="1">
              <a:prstTxWarp prst="textNoShape">
                <a:avLst/>
              </a:prstTxWarp>
            </a:bodyPr>
            <a:lstStyle/>
            <a:p>
              <a:endParaRPr lang="en-US" dirty="0"/>
            </a:p>
          </p:txBody>
        </p:sp>
        <p:sp>
          <p:nvSpPr>
            <p:cNvPr id="35" name="Freeform 35"/>
            <p:cNvSpPr>
              <a:spLocks noEditPoints="1"/>
            </p:cNvSpPr>
            <p:nvPr/>
          </p:nvSpPr>
          <p:spPr bwMode="black">
            <a:xfrm>
              <a:off x="636588" y="2663825"/>
              <a:ext cx="604838" cy="508001"/>
            </a:xfrm>
            <a:custGeom>
              <a:avLst/>
              <a:gdLst>
                <a:gd name="T0" fmla="*/ 182 w 260"/>
                <a:gd name="T1" fmla="*/ 179 h 218"/>
                <a:gd name="T2" fmla="*/ 151 w 260"/>
                <a:gd name="T3" fmla="*/ 149 h 218"/>
                <a:gd name="T4" fmla="*/ 182 w 260"/>
                <a:gd name="T5" fmla="*/ 118 h 218"/>
                <a:gd name="T6" fmla="*/ 243 w 260"/>
                <a:gd name="T7" fmla="*/ 118 h 218"/>
                <a:gd name="T8" fmla="*/ 213 w 260"/>
                <a:gd name="T9" fmla="*/ 192 h 218"/>
                <a:gd name="T10" fmla="*/ 178 w 260"/>
                <a:gd name="T11" fmla="*/ 157 h 218"/>
                <a:gd name="T12" fmla="*/ 188 w 260"/>
                <a:gd name="T13" fmla="*/ 174 h 218"/>
                <a:gd name="T14" fmla="*/ 238 w 260"/>
                <a:gd name="T15" fmla="*/ 174 h 218"/>
                <a:gd name="T16" fmla="*/ 213 w 260"/>
                <a:gd name="T17" fmla="*/ 113 h 218"/>
                <a:gd name="T18" fmla="*/ 179 w 260"/>
                <a:gd name="T19" fmla="*/ 138 h 218"/>
                <a:gd name="T20" fmla="*/ 166 w 260"/>
                <a:gd name="T21" fmla="*/ 149 h 218"/>
                <a:gd name="T22" fmla="*/ 80 w 260"/>
                <a:gd name="T23" fmla="*/ 216 h 218"/>
                <a:gd name="T24" fmla="*/ 18 w 260"/>
                <a:gd name="T25" fmla="*/ 174 h 218"/>
                <a:gd name="T26" fmla="*/ 0 w 260"/>
                <a:gd name="T27" fmla="*/ 73 h 218"/>
                <a:gd name="T28" fmla="*/ 87 w 260"/>
                <a:gd name="T29" fmla="*/ 0 h 218"/>
                <a:gd name="T30" fmla="*/ 152 w 260"/>
                <a:gd name="T31" fmla="*/ 67 h 218"/>
                <a:gd name="T32" fmla="*/ 150 w 260"/>
                <a:gd name="T33" fmla="*/ 85 h 218"/>
                <a:gd name="T34" fmla="*/ 163 w 260"/>
                <a:gd name="T35" fmla="*/ 121 h 218"/>
                <a:gd name="T36" fmla="*/ 148 w 260"/>
                <a:gd name="T37" fmla="*/ 132 h 218"/>
                <a:gd name="T38" fmla="*/ 125 w 260"/>
                <a:gd name="T39" fmla="*/ 178 h 218"/>
                <a:gd name="T40" fmla="*/ 98 w 260"/>
                <a:gd name="T41" fmla="*/ 192 h 218"/>
                <a:gd name="T42" fmla="*/ 92 w 260"/>
                <a:gd name="T43" fmla="*/ 216 h 218"/>
                <a:gd name="T44" fmla="*/ 26 w 260"/>
                <a:gd name="T45" fmla="*/ 174 h 218"/>
                <a:gd name="T46" fmla="*/ 88 w 260"/>
                <a:gd name="T47" fmla="*/ 209 h 218"/>
                <a:gd name="T48" fmla="*/ 90 w 260"/>
                <a:gd name="T49" fmla="*/ 192 h 218"/>
                <a:gd name="T50" fmla="*/ 125 w 260"/>
                <a:gd name="T51" fmla="*/ 170 h 218"/>
                <a:gd name="T52" fmla="*/ 141 w 260"/>
                <a:gd name="T53" fmla="*/ 129 h 218"/>
                <a:gd name="T54" fmla="*/ 152 w 260"/>
                <a:gd name="T55" fmla="*/ 122 h 218"/>
                <a:gd name="T56" fmla="*/ 156 w 260"/>
                <a:gd name="T57" fmla="*/ 113 h 218"/>
                <a:gd name="T58" fmla="*/ 142 w 260"/>
                <a:gd name="T59" fmla="*/ 79 h 218"/>
                <a:gd name="T60" fmla="*/ 87 w 260"/>
                <a:gd name="T61" fmla="*/ 8 h 218"/>
                <a:gd name="T62" fmla="*/ 8 w 260"/>
                <a:gd name="T63" fmla="*/ 73 h 218"/>
                <a:gd name="T64" fmla="*/ 26 w 260"/>
                <a:gd name="T65" fmla="*/ 174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60" h="218">
                  <a:moveTo>
                    <a:pt x="213" y="192"/>
                  </a:moveTo>
                  <a:cubicBezTo>
                    <a:pt x="201" y="192"/>
                    <a:pt x="190" y="187"/>
                    <a:pt x="182" y="179"/>
                  </a:cubicBezTo>
                  <a:cubicBezTo>
                    <a:pt x="177" y="174"/>
                    <a:pt x="173" y="168"/>
                    <a:pt x="171" y="162"/>
                  </a:cubicBezTo>
                  <a:cubicBezTo>
                    <a:pt x="151" y="149"/>
                    <a:pt x="151" y="149"/>
                    <a:pt x="151" y="149"/>
                  </a:cubicBezTo>
                  <a:cubicBezTo>
                    <a:pt x="171" y="135"/>
                    <a:pt x="171" y="135"/>
                    <a:pt x="171" y="135"/>
                  </a:cubicBezTo>
                  <a:cubicBezTo>
                    <a:pt x="173" y="129"/>
                    <a:pt x="177" y="123"/>
                    <a:pt x="182" y="118"/>
                  </a:cubicBezTo>
                  <a:cubicBezTo>
                    <a:pt x="190" y="110"/>
                    <a:pt x="201" y="105"/>
                    <a:pt x="213" y="105"/>
                  </a:cubicBezTo>
                  <a:cubicBezTo>
                    <a:pt x="224" y="105"/>
                    <a:pt x="235" y="110"/>
                    <a:pt x="243" y="118"/>
                  </a:cubicBezTo>
                  <a:cubicBezTo>
                    <a:pt x="260" y="135"/>
                    <a:pt x="260" y="162"/>
                    <a:pt x="243" y="179"/>
                  </a:cubicBezTo>
                  <a:cubicBezTo>
                    <a:pt x="235" y="187"/>
                    <a:pt x="224" y="192"/>
                    <a:pt x="213" y="192"/>
                  </a:cubicBezTo>
                  <a:close/>
                  <a:moveTo>
                    <a:pt x="166" y="149"/>
                  </a:moveTo>
                  <a:cubicBezTo>
                    <a:pt x="178" y="157"/>
                    <a:pt x="178" y="157"/>
                    <a:pt x="178" y="157"/>
                  </a:cubicBezTo>
                  <a:cubicBezTo>
                    <a:pt x="179" y="159"/>
                    <a:pt x="179" y="159"/>
                    <a:pt x="179" y="159"/>
                  </a:cubicBezTo>
                  <a:cubicBezTo>
                    <a:pt x="181" y="164"/>
                    <a:pt x="184" y="170"/>
                    <a:pt x="188" y="174"/>
                  </a:cubicBezTo>
                  <a:cubicBezTo>
                    <a:pt x="194" y="180"/>
                    <a:pt x="203" y="184"/>
                    <a:pt x="213" y="184"/>
                  </a:cubicBezTo>
                  <a:cubicBezTo>
                    <a:pt x="222" y="184"/>
                    <a:pt x="231" y="180"/>
                    <a:pt x="238" y="174"/>
                  </a:cubicBezTo>
                  <a:cubicBezTo>
                    <a:pt x="251" y="160"/>
                    <a:pt x="251" y="137"/>
                    <a:pt x="238" y="124"/>
                  </a:cubicBezTo>
                  <a:cubicBezTo>
                    <a:pt x="231" y="117"/>
                    <a:pt x="222" y="113"/>
                    <a:pt x="213" y="113"/>
                  </a:cubicBezTo>
                  <a:cubicBezTo>
                    <a:pt x="203" y="113"/>
                    <a:pt x="194" y="117"/>
                    <a:pt x="188" y="124"/>
                  </a:cubicBezTo>
                  <a:cubicBezTo>
                    <a:pt x="184" y="128"/>
                    <a:pt x="181" y="133"/>
                    <a:pt x="179" y="138"/>
                  </a:cubicBezTo>
                  <a:cubicBezTo>
                    <a:pt x="178" y="141"/>
                    <a:pt x="178" y="141"/>
                    <a:pt x="178" y="141"/>
                  </a:cubicBezTo>
                  <a:lnTo>
                    <a:pt x="166" y="149"/>
                  </a:lnTo>
                  <a:close/>
                  <a:moveTo>
                    <a:pt x="86" y="218"/>
                  </a:moveTo>
                  <a:cubicBezTo>
                    <a:pt x="84" y="218"/>
                    <a:pt x="82" y="217"/>
                    <a:pt x="80" y="216"/>
                  </a:cubicBezTo>
                  <a:cubicBezTo>
                    <a:pt x="22" y="181"/>
                    <a:pt x="22" y="181"/>
                    <a:pt x="22" y="181"/>
                  </a:cubicBezTo>
                  <a:cubicBezTo>
                    <a:pt x="19" y="179"/>
                    <a:pt x="18" y="177"/>
                    <a:pt x="18" y="174"/>
                  </a:cubicBezTo>
                  <a:cubicBezTo>
                    <a:pt x="18" y="155"/>
                    <a:pt x="14" y="139"/>
                    <a:pt x="9" y="124"/>
                  </a:cubicBezTo>
                  <a:cubicBezTo>
                    <a:pt x="5" y="108"/>
                    <a:pt x="0" y="92"/>
                    <a:pt x="0" y="73"/>
                  </a:cubicBezTo>
                  <a:cubicBezTo>
                    <a:pt x="0" y="33"/>
                    <a:pt x="33" y="0"/>
                    <a:pt x="73" y="0"/>
                  </a:cubicBezTo>
                  <a:cubicBezTo>
                    <a:pt x="87" y="0"/>
                    <a:pt x="87" y="0"/>
                    <a:pt x="87" y="0"/>
                  </a:cubicBezTo>
                  <a:cubicBezTo>
                    <a:pt x="123" y="0"/>
                    <a:pt x="152" y="29"/>
                    <a:pt x="152" y="65"/>
                  </a:cubicBezTo>
                  <a:cubicBezTo>
                    <a:pt x="152" y="66"/>
                    <a:pt x="152" y="66"/>
                    <a:pt x="152" y="67"/>
                  </a:cubicBezTo>
                  <a:cubicBezTo>
                    <a:pt x="150" y="80"/>
                    <a:pt x="150" y="80"/>
                    <a:pt x="150" y="80"/>
                  </a:cubicBezTo>
                  <a:cubicBezTo>
                    <a:pt x="149" y="82"/>
                    <a:pt x="150" y="83"/>
                    <a:pt x="150" y="85"/>
                  </a:cubicBezTo>
                  <a:cubicBezTo>
                    <a:pt x="163" y="110"/>
                    <a:pt x="163" y="110"/>
                    <a:pt x="163" y="110"/>
                  </a:cubicBezTo>
                  <a:cubicBezTo>
                    <a:pt x="165" y="113"/>
                    <a:pt x="165" y="117"/>
                    <a:pt x="163" y="121"/>
                  </a:cubicBezTo>
                  <a:cubicBezTo>
                    <a:pt x="162" y="125"/>
                    <a:pt x="159" y="128"/>
                    <a:pt x="155" y="130"/>
                  </a:cubicBezTo>
                  <a:cubicBezTo>
                    <a:pt x="148" y="132"/>
                    <a:pt x="148" y="132"/>
                    <a:pt x="148" y="132"/>
                  </a:cubicBezTo>
                  <a:cubicBezTo>
                    <a:pt x="146" y="158"/>
                    <a:pt x="146" y="158"/>
                    <a:pt x="146" y="158"/>
                  </a:cubicBezTo>
                  <a:cubicBezTo>
                    <a:pt x="145" y="169"/>
                    <a:pt x="136" y="178"/>
                    <a:pt x="125" y="178"/>
                  </a:cubicBezTo>
                  <a:cubicBezTo>
                    <a:pt x="112" y="178"/>
                    <a:pt x="112" y="178"/>
                    <a:pt x="112" y="178"/>
                  </a:cubicBezTo>
                  <a:cubicBezTo>
                    <a:pt x="105" y="178"/>
                    <a:pt x="98" y="184"/>
                    <a:pt x="98" y="192"/>
                  </a:cubicBezTo>
                  <a:cubicBezTo>
                    <a:pt x="98" y="206"/>
                    <a:pt x="98" y="206"/>
                    <a:pt x="98" y="206"/>
                  </a:cubicBezTo>
                  <a:cubicBezTo>
                    <a:pt x="98" y="210"/>
                    <a:pt x="96" y="214"/>
                    <a:pt x="92" y="216"/>
                  </a:cubicBezTo>
                  <a:cubicBezTo>
                    <a:pt x="90" y="217"/>
                    <a:pt x="88" y="218"/>
                    <a:pt x="86" y="218"/>
                  </a:cubicBezTo>
                  <a:close/>
                  <a:moveTo>
                    <a:pt x="26" y="174"/>
                  </a:moveTo>
                  <a:cubicBezTo>
                    <a:pt x="84" y="209"/>
                    <a:pt x="84" y="209"/>
                    <a:pt x="84" y="209"/>
                  </a:cubicBezTo>
                  <a:cubicBezTo>
                    <a:pt x="85" y="210"/>
                    <a:pt x="87" y="210"/>
                    <a:pt x="88" y="209"/>
                  </a:cubicBezTo>
                  <a:cubicBezTo>
                    <a:pt x="89" y="209"/>
                    <a:pt x="90" y="207"/>
                    <a:pt x="90" y="206"/>
                  </a:cubicBezTo>
                  <a:cubicBezTo>
                    <a:pt x="90" y="192"/>
                    <a:pt x="90" y="192"/>
                    <a:pt x="90" y="192"/>
                  </a:cubicBezTo>
                  <a:cubicBezTo>
                    <a:pt x="90" y="180"/>
                    <a:pt x="100" y="170"/>
                    <a:pt x="112" y="170"/>
                  </a:cubicBezTo>
                  <a:cubicBezTo>
                    <a:pt x="125" y="170"/>
                    <a:pt x="125" y="170"/>
                    <a:pt x="125" y="170"/>
                  </a:cubicBezTo>
                  <a:cubicBezTo>
                    <a:pt x="132" y="170"/>
                    <a:pt x="138" y="164"/>
                    <a:pt x="138" y="157"/>
                  </a:cubicBezTo>
                  <a:cubicBezTo>
                    <a:pt x="141" y="129"/>
                    <a:pt x="141" y="129"/>
                    <a:pt x="141" y="129"/>
                  </a:cubicBezTo>
                  <a:cubicBezTo>
                    <a:pt x="141" y="128"/>
                    <a:pt x="142" y="126"/>
                    <a:pt x="143" y="126"/>
                  </a:cubicBezTo>
                  <a:cubicBezTo>
                    <a:pt x="152" y="122"/>
                    <a:pt x="152" y="122"/>
                    <a:pt x="152" y="122"/>
                  </a:cubicBezTo>
                  <a:cubicBezTo>
                    <a:pt x="154" y="122"/>
                    <a:pt x="155" y="120"/>
                    <a:pt x="156" y="118"/>
                  </a:cubicBezTo>
                  <a:cubicBezTo>
                    <a:pt x="157" y="117"/>
                    <a:pt x="156" y="115"/>
                    <a:pt x="156" y="113"/>
                  </a:cubicBezTo>
                  <a:cubicBezTo>
                    <a:pt x="143" y="88"/>
                    <a:pt x="143" y="88"/>
                    <a:pt x="143" y="88"/>
                  </a:cubicBezTo>
                  <a:cubicBezTo>
                    <a:pt x="142" y="85"/>
                    <a:pt x="141" y="82"/>
                    <a:pt x="142" y="79"/>
                  </a:cubicBezTo>
                  <a:cubicBezTo>
                    <a:pt x="145" y="65"/>
                    <a:pt x="145" y="65"/>
                    <a:pt x="145" y="65"/>
                  </a:cubicBezTo>
                  <a:cubicBezTo>
                    <a:pt x="145" y="34"/>
                    <a:pt x="119" y="8"/>
                    <a:pt x="87" y="8"/>
                  </a:cubicBezTo>
                  <a:cubicBezTo>
                    <a:pt x="73" y="8"/>
                    <a:pt x="73" y="8"/>
                    <a:pt x="73" y="8"/>
                  </a:cubicBezTo>
                  <a:cubicBezTo>
                    <a:pt x="37" y="8"/>
                    <a:pt x="8" y="37"/>
                    <a:pt x="8" y="73"/>
                  </a:cubicBezTo>
                  <a:cubicBezTo>
                    <a:pt x="8" y="91"/>
                    <a:pt x="12" y="107"/>
                    <a:pt x="17" y="121"/>
                  </a:cubicBezTo>
                  <a:cubicBezTo>
                    <a:pt x="21" y="137"/>
                    <a:pt x="26" y="153"/>
                    <a:pt x="26" y="174"/>
                  </a:cubicBezTo>
                  <a:close/>
                </a:path>
              </a:pathLst>
            </a:custGeom>
            <a:grpFill/>
            <a:ln w="9525">
              <a:solidFill>
                <a:schemeClr val="bg2">
                  <a:lumMod val="50000"/>
                </a:schemeClr>
              </a:solidFill>
              <a:round/>
              <a:headEnd/>
              <a:tailEnd/>
            </a:ln>
            <a:extLst/>
          </p:spPr>
          <p:txBody>
            <a:bodyPr vert="horz" wrap="square" lIns="91440" tIns="45720" rIns="91440" bIns="45720" numCol="1" anchor="t" anchorCtr="0" compatLnSpc="1">
              <a:prstTxWarp prst="textNoShape">
                <a:avLst/>
              </a:prstTxWarp>
            </a:bodyPr>
            <a:lstStyle/>
            <a:p>
              <a:endParaRPr lang="en-US" dirty="0"/>
            </a:p>
          </p:txBody>
        </p:sp>
      </p:grpSp>
      <p:sp>
        <p:nvSpPr>
          <p:cNvPr id="36" name="TextBox 35"/>
          <p:cNvSpPr txBox="1"/>
          <p:nvPr/>
        </p:nvSpPr>
        <p:spPr>
          <a:xfrm>
            <a:off x="5209711" y="3743083"/>
            <a:ext cx="2622641" cy="584775"/>
          </a:xfrm>
          <a:prstGeom prst="rect">
            <a:avLst/>
          </a:prstGeom>
          <a:noFill/>
        </p:spPr>
        <p:txBody>
          <a:bodyPr wrap="none" rtlCol="0">
            <a:spAutoFit/>
          </a:bodyPr>
          <a:lstStyle/>
          <a:p>
            <a:pPr>
              <a:spcAft>
                <a:spcPts val="400"/>
              </a:spcAft>
              <a:buClr>
                <a:schemeClr val="accent3"/>
              </a:buClr>
            </a:pPr>
            <a:r>
              <a:rPr lang="en-US" sz="3200" dirty="0" smtClean="0">
                <a:solidFill>
                  <a:srgbClr val="0D880B"/>
                </a:solidFill>
              </a:rPr>
              <a:t>Voice Control</a:t>
            </a:r>
          </a:p>
        </p:txBody>
      </p:sp>
      <p:pic>
        <p:nvPicPr>
          <p:cNvPr id="30" name="Picture 3" descr="picture of screen magnifier" title="Screen Magnifier"/>
          <p:cNvPicPr>
            <a:picLocks noChangeAspect="1" noChangeArrowheads="1"/>
          </p:cNvPicPr>
          <p:nvPr/>
        </p:nvPicPr>
        <p:blipFill>
          <a:blip r:embed="rId3">
            <a:duotone>
              <a:prstClr val="black"/>
              <a:srgbClr val="D9C3A5">
                <a:tint val="50000"/>
                <a:satMod val="180000"/>
              </a:srgbClr>
            </a:duotone>
            <a:extLst>
              <a:ext uri="{28A0092B-C50C-407E-A947-70E740481C1C}">
                <a14:useLocalDpi xmlns:a14="http://schemas.microsoft.com/office/drawing/2010/main" val="0"/>
              </a:ext>
            </a:extLst>
          </a:blip>
          <a:srcRect/>
          <a:stretch>
            <a:fillRect/>
          </a:stretch>
        </p:blipFill>
        <p:spPr bwMode="auto">
          <a:xfrm>
            <a:off x="4484129" y="2717014"/>
            <a:ext cx="228600" cy="228600"/>
          </a:xfrm>
          <a:prstGeom prst="rect">
            <a:avLst/>
          </a:prstGeom>
          <a:noFill/>
          <a:extLst>
            <a:ext uri="{909E8E84-426E-40DD-AFC4-6F175D3DCCD1}">
              <a14:hiddenFill xmlns:a14="http://schemas.microsoft.com/office/drawing/2010/main">
                <a:solidFill>
                  <a:srgbClr val="FFFFFF"/>
                </a:solidFill>
              </a14:hiddenFill>
            </a:ext>
          </a:extLst>
        </p:spPr>
      </p:pic>
      <p:sp>
        <p:nvSpPr>
          <p:cNvPr id="29" name="Freeform 39" descr="Picture of a computer with a magnifying glass" title="Screen Magnifier"/>
          <p:cNvSpPr>
            <a:spLocks noEditPoints="1"/>
          </p:cNvSpPr>
          <p:nvPr/>
        </p:nvSpPr>
        <p:spPr bwMode="black">
          <a:xfrm>
            <a:off x="4360769" y="2670492"/>
            <a:ext cx="451836" cy="354416"/>
          </a:xfrm>
          <a:custGeom>
            <a:avLst/>
            <a:gdLst>
              <a:gd name="T0" fmla="*/ 487 w 487"/>
              <a:gd name="T1" fmla="*/ 309 h 382"/>
              <a:gd name="T2" fmla="*/ 487 w 487"/>
              <a:gd name="T3" fmla="*/ 0 h 382"/>
              <a:gd name="T4" fmla="*/ 0 w 487"/>
              <a:gd name="T5" fmla="*/ 0 h 382"/>
              <a:gd name="T6" fmla="*/ 0 w 487"/>
              <a:gd name="T7" fmla="*/ 309 h 382"/>
              <a:gd name="T8" fmla="*/ 138 w 487"/>
              <a:gd name="T9" fmla="*/ 309 h 382"/>
              <a:gd name="T10" fmla="*/ 138 w 487"/>
              <a:gd name="T11" fmla="*/ 341 h 382"/>
              <a:gd name="T12" fmla="*/ 73 w 487"/>
              <a:gd name="T13" fmla="*/ 341 h 382"/>
              <a:gd name="T14" fmla="*/ 73 w 487"/>
              <a:gd name="T15" fmla="*/ 382 h 382"/>
              <a:gd name="T16" fmla="*/ 414 w 487"/>
              <a:gd name="T17" fmla="*/ 382 h 382"/>
              <a:gd name="T18" fmla="*/ 414 w 487"/>
              <a:gd name="T19" fmla="*/ 341 h 382"/>
              <a:gd name="T20" fmla="*/ 349 w 487"/>
              <a:gd name="T21" fmla="*/ 341 h 382"/>
              <a:gd name="T22" fmla="*/ 349 w 487"/>
              <a:gd name="T23" fmla="*/ 309 h 382"/>
              <a:gd name="T24" fmla="*/ 487 w 487"/>
              <a:gd name="T25" fmla="*/ 309 h 382"/>
              <a:gd name="T26" fmla="*/ 398 w 487"/>
              <a:gd name="T27" fmla="*/ 366 h 382"/>
              <a:gd name="T28" fmla="*/ 89 w 487"/>
              <a:gd name="T29" fmla="*/ 366 h 382"/>
              <a:gd name="T30" fmla="*/ 89 w 487"/>
              <a:gd name="T31" fmla="*/ 358 h 382"/>
              <a:gd name="T32" fmla="*/ 398 w 487"/>
              <a:gd name="T33" fmla="*/ 358 h 382"/>
              <a:gd name="T34" fmla="*/ 398 w 487"/>
              <a:gd name="T35" fmla="*/ 366 h 382"/>
              <a:gd name="T36" fmla="*/ 333 w 487"/>
              <a:gd name="T37" fmla="*/ 317 h 382"/>
              <a:gd name="T38" fmla="*/ 333 w 487"/>
              <a:gd name="T39" fmla="*/ 333 h 382"/>
              <a:gd name="T40" fmla="*/ 154 w 487"/>
              <a:gd name="T41" fmla="*/ 333 h 382"/>
              <a:gd name="T42" fmla="*/ 154 w 487"/>
              <a:gd name="T43" fmla="*/ 317 h 382"/>
              <a:gd name="T44" fmla="*/ 333 w 487"/>
              <a:gd name="T45" fmla="*/ 317 h 382"/>
              <a:gd name="T46" fmla="*/ 16 w 487"/>
              <a:gd name="T47" fmla="*/ 16 h 382"/>
              <a:gd name="T48" fmla="*/ 471 w 487"/>
              <a:gd name="T49" fmla="*/ 16 h 382"/>
              <a:gd name="T50" fmla="*/ 471 w 487"/>
              <a:gd name="T51" fmla="*/ 293 h 382"/>
              <a:gd name="T52" fmla="*/ 16 w 487"/>
              <a:gd name="T53" fmla="*/ 293 h 382"/>
              <a:gd name="T54" fmla="*/ 16 w 487"/>
              <a:gd name="T55" fmla="*/ 16 h 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87" h="382">
                <a:moveTo>
                  <a:pt x="487" y="309"/>
                </a:moveTo>
                <a:lnTo>
                  <a:pt x="487" y="0"/>
                </a:lnTo>
                <a:lnTo>
                  <a:pt x="0" y="0"/>
                </a:lnTo>
                <a:lnTo>
                  <a:pt x="0" y="309"/>
                </a:lnTo>
                <a:lnTo>
                  <a:pt x="138" y="309"/>
                </a:lnTo>
                <a:lnTo>
                  <a:pt x="138" y="341"/>
                </a:lnTo>
                <a:lnTo>
                  <a:pt x="73" y="341"/>
                </a:lnTo>
                <a:lnTo>
                  <a:pt x="73" y="382"/>
                </a:lnTo>
                <a:lnTo>
                  <a:pt x="414" y="382"/>
                </a:lnTo>
                <a:lnTo>
                  <a:pt x="414" y="341"/>
                </a:lnTo>
                <a:lnTo>
                  <a:pt x="349" y="341"/>
                </a:lnTo>
                <a:lnTo>
                  <a:pt x="349" y="309"/>
                </a:lnTo>
                <a:lnTo>
                  <a:pt x="487" y="309"/>
                </a:lnTo>
                <a:close/>
                <a:moveTo>
                  <a:pt x="398" y="366"/>
                </a:moveTo>
                <a:lnTo>
                  <a:pt x="89" y="366"/>
                </a:lnTo>
                <a:lnTo>
                  <a:pt x="89" y="358"/>
                </a:lnTo>
                <a:lnTo>
                  <a:pt x="398" y="358"/>
                </a:lnTo>
                <a:lnTo>
                  <a:pt x="398" y="366"/>
                </a:lnTo>
                <a:close/>
                <a:moveTo>
                  <a:pt x="333" y="317"/>
                </a:moveTo>
                <a:lnTo>
                  <a:pt x="333" y="333"/>
                </a:lnTo>
                <a:lnTo>
                  <a:pt x="154" y="333"/>
                </a:lnTo>
                <a:lnTo>
                  <a:pt x="154" y="317"/>
                </a:lnTo>
                <a:lnTo>
                  <a:pt x="333" y="317"/>
                </a:lnTo>
                <a:close/>
                <a:moveTo>
                  <a:pt x="16" y="16"/>
                </a:moveTo>
                <a:lnTo>
                  <a:pt x="471" y="16"/>
                </a:lnTo>
                <a:lnTo>
                  <a:pt x="471" y="293"/>
                </a:lnTo>
                <a:lnTo>
                  <a:pt x="16" y="293"/>
                </a:lnTo>
                <a:lnTo>
                  <a:pt x="16" y="16"/>
                </a:lnTo>
                <a:close/>
              </a:path>
            </a:pathLst>
          </a:custGeom>
          <a:solidFill>
            <a:schemeClr val="bg2">
              <a:lumMod val="50000"/>
            </a:schemeClr>
          </a:solidFill>
          <a:ln w="9525">
            <a:solidFill>
              <a:schemeClr val="bg2">
                <a:lumMod val="50000"/>
              </a:schemeClr>
            </a:solidFill>
            <a:round/>
            <a:headEnd/>
            <a:tailEnd/>
          </a:ln>
          <a:extLst/>
        </p:spPr>
        <p:txBody>
          <a:bodyPr vert="horz" wrap="square" lIns="91440" tIns="45720" rIns="91440" bIns="45720" numCol="1" anchor="t" anchorCtr="0" compatLnSpc="1">
            <a:prstTxWarp prst="textNoShape">
              <a:avLst/>
            </a:prstTxWarp>
          </a:bodyPr>
          <a:lstStyle/>
          <a:p>
            <a:endParaRPr lang="en-US" dirty="0"/>
          </a:p>
        </p:txBody>
      </p:sp>
      <p:sp>
        <p:nvSpPr>
          <p:cNvPr id="31" name="TextBox 30"/>
          <p:cNvSpPr txBox="1"/>
          <p:nvPr/>
        </p:nvSpPr>
        <p:spPr>
          <a:xfrm>
            <a:off x="5054551" y="2620234"/>
            <a:ext cx="3281668" cy="584775"/>
          </a:xfrm>
          <a:prstGeom prst="rect">
            <a:avLst/>
          </a:prstGeom>
          <a:noFill/>
        </p:spPr>
        <p:txBody>
          <a:bodyPr wrap="none" rtlCol="0">
            <a:spAutoFit/>
          </a:bodyPr>
          <a:lstStyle/>
          <a:p>
            <a:pPr>
              <a:spcAft>
                <a:spcPts val="400"/>
              </a:spcAft>
              <a:buClr>
                <a:schemeClr val="accent3"/>
              </a:buClr>
            </a:pPr>
            <a:r>
              <a:rPr lang="en-US" sz="3200" dirty="0" smtClean="0">
                <a:solidFill>
                  <a:srgbClr val="196ECF"/>
                </a:solidFill>
              </a:rPr>
              <a:t>Screen Magnifier</a:t>
            </a:r>
          </a:p>
        </p:txBody>
      </p:sp>
      <p:pic>
        <p:nvPicPr>
          <p:cNvPr id="32" name="Picture 4" descr="picture of a screen reader" title="screen reader"/>
          <p:cNvPicPr>
            <a:picLocks noChangeAspect="1" noChangeArrowheads="1"/>
          </p:cNvPicPr>
          <p:nvPr/>
        </p:nvPicPr>
        <p:blipFill rotWithShape="1">
          <a:blip r:embed="rId4">
            <a:grayscl/>
            <a:extLst>
              <a:ext uri="{28A0092B-C50C-407E-A947-70E740481C1C}">
                <a14:useLocalDpi xmlns:a14="http://schemas.microsoft.com/office/drawing/2010/main" val="0"/>
              </a:ext>
            </a:extLst>
          </a:blip>
          <a:srcRect l="-2" t="14937" r="13983"/>
          <a:stretch/>
        </p:blipFill>
        <p:spPr bwMode="auto">
          <a:xfrm>
            <a:off x="3504372" y="2164800"/>
            <a:ext cx="196636" cy="1944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6" name="Freeform 39" descr="Picture of a computer with a thought bubble inside." title="Screen Reader"/>
          <p:cNvSpPr>
            <a:spLocks noEditPoints="1"/>
          </p:cNvSpPr>
          <p:nvPr/>
        </p:nvSpPr>
        <p:spPr bwMode="black">
          <a:xfrm>
            <a:off x="3368670" y="2108452"/>
            <a:ext cx="451836" cy="354416"/>
          </a:xfrm>
          <a:custGeom>
            <a:avLst/>
            <a:gdLst>
              <a:gd name="T0" fmla="*/ 487 w 487"/>
              <a:gd name="T1" fmla="*/ 309 h 382"/>
              <a:gd name="T2" fmla="*/ 487 w 487"/>
              <a:gd name="T3" fmla="*/ 0 h 382"/>
              <a:gd name="T4" fmla="*/ 0 w 487"/>
              <a:gd name="T5" fmla="*/ 0 h 382"/>
              <a:gd name="T6" fmla="*/ 0 w 487"/>
              <a:gd name="T7" fmla="*/ 309 h 382"/>
              <a:gd name="T8" fmla="*/ 138 w 487"/>
              <a:gd name="T9" fmla="*/ 309 h 382"/>
              <a:gd name="T10" fmla="*/ 138 w 487"/>
              <a:gd name="T11" fmla="*/ 341 h 382"/>
              <a:gd name="T12" fmla="*/ 73 w 487"/>
              <a:gd name="T13" fmla="*/ 341 h 382"/>
              <a:gd name="T14" fmla="*/ 73 w 487"/>
              <a:gd name="T15" fmla="*/ 382 h 382"/>
              <a:gd name="T16" fmla="*/ 414 w 487"/>
              <a:gd name="T17" fmla="*/ 382 h 382"/>
              <a:gd name="T18" fmla="*/ 414 w 487"/>
              <a:gd name="T19" fmla="*/ 341 h 382"/>
              <a:gd name="T20" fmla="*/ 349 w 487"/>
              <a:gd name="T21" fmla="*/ 341 h 382"/>
              <a:gd name="T22" fmla="*/ 349 w 487"/>
              <a:gd name="T23" fmla="*/ 309 h 382"/>
              <a:gd name="T24" fmla="*/ 487 w 487"/>
              <a:gd name="T25" fmla="*/ 309 h 382"/>
              <a:gd name="T26" fmla="*/ 398 w 487"/>
              <a:gd name="T27" fmla="*/ 366 h 382"/>
              <a:gd name="T28" fmla="*/ 89 w 487"/>
              <a:gd name="T29" fmla="*/ 366 h 382"/>
              <a:gd name="T30" fmla="*/ 89 w 487"/>
              <a:gd name="T31" fmla="*/ 358 h 382"/>
              <a:gd name="T32" fmla="*/ 398 w 487"/>
              <a:gd name="T33" fmla="*/ 358 h 382"/>
              <a:gd name="T34" fmla="*/ 398 w 487"/>
              <a:gd name="T35" fmla="*/ 366 h 382"/>
              <a:gd name="T36" fmla="*/ 333 w 487"/>
              <a:gd name="T37" fmla="*/ 317 h 382"/>
              <a:gd name="T38" fmla="*/ 333 w 487"/>
              <a:gd name="T39" fmla="*/ 333 h 382"/>
              <a:gd name="T40" fmla="*/ 154 w 487"/>
              <a:gd name="T41" fmla="*/ 333 h 382"/>
              <a:gd name="T42" fmla="*/ 154 w 487"/>
              <a:gd name="T43" fmla="*/ 317 h 382"/>
              <a:gd name="T44" fmla="*/ 333 w 487"/>
              <a:gd name="T45" fmla="*/ 317 h 382"/>
              <a:gd name="T46" fmla="*/ 16 w 487"/>
              <a:gd name="T47" fmla="*/ 16 h 382"/>
              <a:gd name="T48" fmla="*/ 471 w 487"/>
              <a:gd name="T49" fmla="*/ 16 h 382"/>
              <a:gd name="T50" fmla="*/ 471 w 487"/>
              <a:gd name="T51" fmla="*/ 293 h 382"/>
              <a:gd name="T52" fmla="*/ 16 w 487"/>
              <a:gd name="T53" fmla="*/ 293 h 382"/>
              <a:gd name="T54" fmla="*/ 16 w 487"/>
              <a:gd name="T55" fmla="*/ 16 h 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87" h="382">
                <a:moveTo>
                  <a:pt x="487" y="309"/>
                </a:moveTo>
                <a:lnTo>
                  <a:pt x="487" y="0"/>
                </a:lnTo>
                <a:lnTo>
                  <a:pt x="0" y="0"/>
                </a:lnTo>
                <a:lnTo>
                  <a:pt x="0" y="309"/>
                </a:lnTo>
                <a:lnTo>
                  <a:pt x="138" y="309"/>
                </a:lnTo>
                <a:lnTo>
                  <a:pt x="138" y="341"/>
                </a:lnTo>
                <a:lnTo>
                  <a:pt x="73" y="341"/>
                </a:lnTo>
                <a:lnTo>
                  <a:pt x="73" y="382"/>
                </a:lnTo>
                <a:lnTo>
                  <a:pt x="414" y="382"/>
                </a:lnTo>
                <a:lnTo>
                  <a:pt x="414" y="341"/>
                </a:lnTo>
                <a:lnTo>
                  <a:pt x="349" y="341"/>
                </a:lnTo>
                <a:lnTo>
                  <a:pt x="349" y="309"/>
                </a:lnTo>
                <a:lnTo>
                  <a:pt x="487" y="309"/>
                </a:lnTo>
                <a:close/>
                <a:moveTo>
                  <a:pt x="398" y="366"/>
                </a:moveTo>
                <a:lnTo>
                  <a:pt x="89" y="366"/>
                </a:lnTo>
                <a:lnTo>
                  <a:pt x="89" y="358"/>
                </a:lnTo>
                <a:lnTo>
                  <a:pt x="398" y="358"/>
                </a:lnTo>
                <a:lnTo>
                  <a:pt x="398" y="366"/>
                </a:lnTo>
                <a:close/>
                <a:moveTo>
                  <a:pt x="333" y="317"/>
                </a:moveTo>
                <a:lnTo>
                  <a:pt x="333" y="333"/>
                </a:lnTo>
                <a:lnTo>
                  <a:pt x="154" y="333"/>
                </a:lnTo>
                <a:lnTo>
                  <a:pt x="154" y="317"/>
                </a:lnTo>
                <a:lnTo>
                  <a:pt x="333" y="317"/>
                </a:lnTo>
                <a:close/>
                <a:moveTo>
                  <a:pt x="16" y="16"/>
                </a:moveTo>
                <a:lnTo>
                  <a:pt x="471" y="16"/>
                </a:lnTo>
                <a:lnTo>
                  <a:pt x="471" y="293"/>
                </a:lnTo>
                <a:lnTo>
                  <a:pt x="16" y="293"/>
                </a:lnTo>
                <a:lnTo>
                  <a:pt x="16" y="16"/>
                </a:lnTo>
                <a:close/>
              </a:path>
            </a:pathLst>
          </a:custGeom>
          <a:solidFill>
            <a:schemeClr val="bg2">
              <a:lumMod val="50000"/>
            </a:schemeClr>
          </a:solidFill>
          <a:ln w="9525">
            <a:solidFill>
              <a:schemeClr val="bg2">
                <a:lumMod val="50000"/>
              </a:schemeClr>
            </a:solidFill>
            <a:round/>
            <a:headEnd/>
            <a:tailEnd/>
          </a:ln>
          <a:extLst/>
        </p:spPr>
        <p:txBody>
          <a:bodyPr vert="horz" wrap="square" lIns="91440" tIns="45720" rIns="91440" bIns="45720" numCol="1" anchor="t" anchorCtr="0" compatLnSpc="1">
            <a:prstTxWarp prst="textNoShape">
              <a:avLst/>
            </a:prstTxWarp>
          </a:bodyPr>
          <a:lstStyle/>
          <a:p>
            <a:endParaRPr lang="en-US" dirty="0"/>
          </a:p>
        </p:txBody>
      </p:sp>
      <p:sp>
        <p:nvSpPr>
          <p:cNvPr id="27" name="TextBox 26"/>
          <p:cNvSpPr txBox="1"/>
          <p:nvPr/>
        </p:nvSpPr>
        <p:spPr>
          <a:xfrm>
            <a:off x="4057211" y="1523677"/>
            <a:ext cx="2940228" cy="584775"/>
          </a:xfrm>
          <a:prstGeom prst="rect">
            <a:avLst/>
          </a:prstGeom>
          <a:noFill/>
        </p:spPr>
        <p:txBody>
          <a:bodyPr wrap="none" rtlCol="0">
            <a:spAutoFit/>
          </a:bodyPr>
          <a:lstStyle/>
          <a:p>
            <a:pPr>
              <a:spcAft>
                <a:spcPts val="400"/>
              </a:spcAft>
              <a:buClr>
                <a:schemeClr val="accent3"/>
              </a:buClr>
            </a:pPr>
            <a:r>
              <a:rPr lang="en-US" sz="3200" dirty="0" smtClean="0">
                <a:solidFill>
                  <a:srgbClr val="E91B18"/>
                </a:solidFill>
              </a:rPr>
              <a:t>Screen Reader</a:t>
            </a:r>
          </a:p>
        </p:txBody>
      </p:sp>
      <p:sp>
        <p:nvSpPr>
          <p:cNvPr id="6" name="TextBox 5"/>
          <p:cNvSpPr txBox="1"/>
          <p:nvPr/>
        </p:nvSpPr>
        <p:spPr>
          <a:xfrm>
            <a:off x="1954994" y="375250"/>
            <a:ext cx="4431341" cy="553998"/>
          </a:xfrm>
          <a:prstGeom prst="rect">
            <a:avLst/>
          </a:prstGeom>
          <a:noFill/>
        </p:spPr>
        <p:txBody>
          <a:bodyPr wrap="none" rtlCol="0">
            <a:spAutoFit/>
          </a:bodyPr>
          <a:lstStyle/>
          <a:p>
            <a:pPr>
              <a:spcAft>
                <a:spcPts val="400"/>
              </a:spcAft>
              <a:buClr>
                <a:schemeClr val="accent3"/>
              </a:buClr>
            </a:pPr>
            <a:r>
              <a:rPr lang="en-US" sz="3000" b="1" dirty="0" smtClean="0">
                <a:solidFill>
                  <a:srgbClr val="003DA1"/>
                </a:solidFill>
              </a:rPr>
              <a:t>Assistive Technologies</a:t>
            </a:r>
          </a:p>
        </p:txBody>
      </p:sp>
    </p:spTree>
    <p:extLst>
      <p:ext uri="{BB962C8B-B14F-4D97-AF65-F5344CB8AC3E}">
        <p14:creationId xmlns:p14="http://schemas.microsoft.com/office/powerpoint/2010/main" val="200673256"/>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D470A6BA-6070-4AD1-A225-45B2351DF1FF}" type="slidenum">
              <a:rPr>
                <a:gradFill>
                  <a:gsLst>
                    <a:gs pos="15929">
                      <a:srgbClr val="55565A"/>
                    </a:gs>
                    <a:gs pos="44000">
                      <a:srgbClr val="55565A"/>
                    </a:gs>
                  </a:gsLst>
                  <a:lin ang="5400000" scaled="1"/>
                </a:gradFill>
              </a:rPr>
              <a:pPr/>
              <a:t>4</a:t>
            </a:fld>
            <a:endParaRPr dirty="0">
              <a:gradFill>
                <a:gsLst>
                  <a:gs pos="15929">
                    <a:srgbClr val="55565A"/>
                  </a:gs>
                  <a:gs pos="44000">
                    <a:srgbClr val="55565A"/>
                  </a:gs>
                </a:gsLst>
                <a:lin ang="5400000" scaled="1"/>
              </a:gradFill>
            </a:endParaRPr>
          </a:p>
        </p:txBody>
      </p:sp>
      <p:sp>
        <p:nvSpPr>
          <p:cNvPr id="7" name="TextBox 6"/>
          <p:cNvSpPr txBox="1"/>
          <p:nvPr/>
        </p:nvSpPr>
        <p:spPr>
          <a:xfrm>
            <a:off x="6825343" y="3498737"/>
            <a:ext cx="770404" cy="369332"/>
          </a:xfrm>
          <a:prstGeom prst="rect">
            <a:avLst/>
          </a:prstGeom>
          <a:noFill/>
        </p:spPr>
        <p:txBody>
          <a:bodyPr wrap="none" rtlCol="0">
            <a:spAutoFit/>
          </a:bodyPr>
          <a:lstStyle/>
          <a:p>
            <a:pPr>
              <a:spcAft>
                <a:spcPts val="400"/>
              </a:spcAft>
              <a:buClr>
                <a:schemeClr val="accent3"/>
              </a:buClr>
            </a:pPr>
            <a:r>
              <a:rPr lang="en-US" dirty="0">
                <a:solidFill>
                  <a:srgbClr val="4D4D4D"/>
                </a:solidFill>
              </a:rPr>
              <a:t>V</a:t>
            </a:r>
            <a:r>
              <a:rPr lang="en-US" dirty="0" smtClean="0">
                <a:solidFill>
                  <a:srgbClr val="4D4D4D"/>
                </a:solidFill>
              </a:rPr>
              <a:t>ideo</a:t>
            </a:r>
          </a:p>
        </p:txBody>
      </p:sp>
      <p:pic>
        <p:nvPicPr>
          <p:cNvPr id="14" name="Picture 2" descr="Picture of screen with arrow to start video" title="Vide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24546" y="1680830"/>
            <a:ext cx="1882774" cy="1659838"/>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3614054" y="3520905"/>
            <a:ext cx="1599826" cy="369332"/>
          </a:xfrm>
          <a:prstGeom prst="rect">
            <a:avLst/>
          </a:prstGeom>
          <a:noFill/>
        </p:spPr>
        <p:txBody>
          <a:bodyPr wrap="square" rtlCol="0">
            <a:spAutoFit/>
          </a:bodyPr>
          <a:lstStyle/>
          <a:p>
            <a:pPr>
              <a:spcAft>
                <a:spcPts val="400"/>
              </a:spcAft>
              <a:buClr>
                <a:schemeClr val="accent3"/>
              </a:buClr>
            </a:pPr>
            <a:r>
              <a:rPr lang="en-US" dirty="0">
                <a:solidFill>
                  <a:srgbClr val="4D4D4D"/>
                </a:solidFill>
              </a:rPr>
              <a:t>D</a:t>
            </a:r>
            <a:r>
              <a:rPr lang="en-US" dirty="0" smtClean="0">
                <a:solidFill>
                  <a:srgbClr val="4D4D4D"/>
                </a:solidFill>
              </a:rPr>
              <a:t>ocuments</a:t>
            </a:r>
          </a:p>
        </p:txBody>
      </p:sp>
      <p:pic>
        <p:nvPicPr>
          <p:cNvPr id="1028" name="Picture 4" descr="Picture of a page that says document" title="Document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32832" y="1466291"/>
            <a:ext cx="2011680" cy="201168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237395" y="3340668"/>
            <a:ext cx="2006547" cy="646331"/>
          </a:xfrm>
          <a:prstGeom prst="rect">
            <a:avLst/>
          </a:prstGeom>
          <a:noFill/>
        </p:spPr>
        <p:txBody>
          <a:bodyPr wrap="square" rtlCol="0">
            <a:spAutoFit/>
          </a:bodyPr>
          <a:lstStyle/>
          <a:p>
            <a:pPr>
              <a:spcAft>
                <a:spcPts val="400"/>
              </a:spcAft>
              <a:buClr>
                <a:schemeClr val="accent3"/>
              </a:buClr>
            </a:pPr>
            <a:r>
              <a:rPr lang="en-US" dirty="0" smtClean="0">
                <a:solidFill>
                  <a:srgbClr val="4D4D4D"/>
                </a:solidFill>
              </a:rPr>
              <a:t>Website and Devices</a:t>
            </a:r>
          </a:p>
        </p:txBody>
      </p:sp>
      <p:pic>
        <p:nvPicPr>
          <p:cNvPr id="1027" name="Picture 3" descr="Picture of Computer Screen, I-Pad and mobile phone" title="Website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324481" y="2098675"/>
            <a:ext cx="1288772" cy="914400"/>
          </a:xfrm>
          <a:prstGeom prst="rect">
            <a:avLst/>
          </a:prstGeom>
          <a:noFill/>
          <a:extLst>
            <a:ext uri="{909E8E84-426E-40DD-AFC4-6F175D3DCCD1}">
              <a14:hiddenFill xmlns:a14="http://schemas.microsoft.com/office/drawing/2010/main">
                <a:solidFill>
                  <a:srgbClr val="FFFFFF"/>
                </a:solidFill>
              </a14:hiddenFill>
            </a:ext>
          </a:extLst>
        </p:spPr>
      </p:pic>
      <p:sp>
        <p:nvSpPr>
          <p:cNvPr id="17" name="Title 16"/>
          <p:cNvSpPr>
            <a:spLocks noGrp="1"/>
          </p:cNvSpPr>
          <p:nvPr>
            <p:ph type="title"/>
          </p:nvPr>
        </p:nvSpPr>
        <p:spPr>
          <a:xfrm>
            <a:off x="677074" y="301734"/>
            <a:ext cx="8741257" cy="899665"/>
          </a:xfrm>
        </p:spPr>
        <p:txBody>
          <a:bodyPr>
            <a:normAutofit/>
          </a:bodyPr>
          <a:lstStyle/>
          <a:p>
            <a:r>
              <a:rPr lang="en-US" sz="3000" dirty="0" smtClean="0">
                <a:solidFill>
                  <a:srgbClr val="003DA1"/>
                </a:solidFill>
                <a:latin typeface="+mn-lt"/>
              </a:rPr>
              <a:t>What Needs to be Accessible?</a:t>
            </a:r>
            <a:endParaRPr lang="en-US" sz="3000" dirty="0">
              <a:solidFill>
                <a:srgbClr val="003DA1"/>
              </a:solidFill>
              <a:latin typeface="+mn-lt"/>
            </a:endParaRPr>
          </a:p>
        </p:txBody>
      </p:sp>
    </p:spTree>
    <p:extLst>
      <p:ext uri="{BB962C8B-B14F-4D97-AF65-F5344CB8AC3E}">
        <p14:creationId xmlns:p14="http://schemas.microsoft.com/office/powerpoint/2010/main" val="2398863378"/>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lide Number Placeholder 1"/>
          <p:cNvSpPr txBox="1">
            <a:spLocks/>
          </p:cNvSpPr>
          <p:nvPr/>
        </p:nvSpPr>
        <p:spPr>
          <a:xfrm>
            <a:off x="8458200" y="6433445"/>
            <a:ext cx="386530" cy="247226"/>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8F5FCC-583C-47C6-9953-2F6AD74D46AE}" type="slidenum">
              <a:rPr lang="en-US" smtClean="0">
                <a:solidFill>
                  <a:srgbClr val="55565A"/>
                </a:solidFill>
              </a:rPr>
              <a:pPr/>
              <a:t>5</a:t>
            </a:fld>
            <a:endParaRPr lang="en-US" dirty="0">
              <a:solidFill>
                <a:srgbClr val="55565A"/>
              </a:solidFill>
            </a:endParaRPr>
          </a:p>
        </p:txBody>
      </p:sp>
      <p:sp>
        <p:nvSpPr>
          <p:cNvPr id="7" name="TextBox 6"/>
          <p:cNvSpPr txBox="1"/>
          <p:nvPr/>
        </p:nvSpPr>
        <p:spPr>
          <a:xfrm>
            <a:off x="1405482" y="1888070"/>
            <a:ext cx="6762595" cy="3908762"/>
          </a:xfrm>
          <a:prstGeom prst="rect">
            <a:avLst/>
          </a:prstGeom>
          <a:noFill/>
        </p:spPr>
        <p:txBody>
          <a:bodyPr wrap="square" rtlCol="0">
            <a:spAutoFit/>
          </a:bodyPr>
          <a:lstStyle/>
          <a:p>
            <a:r>
              <a:rPr lang="en-US" sz="4800" dirty="0" smtClean="0">
                <a:solidFill>
                  <a:schemeClr val="accent1"/>
                </a:solidFill>
              </a:rPr>
              <a:t> </a:t>
            </a:r>
            <a:r>
              <a:rPr lang="en-US" sz="4000" dirty="0">
                <a:solidFill>
                  <a:schemeClr val="accent1"/>
                </a:solidFill>
                <a:sym typeface="Wingdings"/>
              </a:rPr>
              <a:t> </a:t>
            </a:r>
            <a:r>
              <a:rPr lang="en-US" sz="4000" dirty="0" smtClean="0">
                <a:solidFill>
                  <a:schemeClr val="accent1"/>
                </a:solidFill>
              </a:rPr>
              <a:t>Content author</a:t>
            </a:r>
          </a:p>
          <a:p>
            <a:r>
              <a:rPr lang="en-US" sz="4000" dirty="0" smtClean="0">
                <a:solidFill>
                  <a:schemeClr val="accent1"/>
                </a:solidFill>
                <a:sym typeface="Wingdings"/>
              </a:rPr>
              <a:t> </a:t>
            </a:r>
            <a:r>
              <a:rPr lang="en-US" sz="4000" dirty="0" smtClean="0">
                <a:solidFill>
                  <a:schemeClr val="accent1"/>
                </a:solidFill>
              </a:rPr>
              <a:t> Graphic designer</a:t>
            </a:r>
          </a:p>
          <a:p>
            <a:r>
              <a:rPr lang="en-US" sz="4000" dirty="0" smtClean="0">
                <a:solidFill>
                  <a:schemeClr val="accent1"/>
                </a:solidFill>
              </a:rPr>
              <a:t> </a:t>
            </a:r>
            <a:r>
              <a:rPr lang="en-US" sz="4000" dirty="0">
                <a:solidFill>
                  <a:schemeClr val="accent1"/>
                </a:solidFill>
                <a:sym typeface="Wingdings"/>
              </a:rPr>
              <a:t> </a:t>
            </a:r>
            <a:r>
              <a:rPr lang="en-US" sz="4000" dirty="0" smtClean="0">
                <a:solidFill>
                  <a:schemeClr val="accent1"/>
                </a:solidFill>
              </a:rPr>
              <a:t>IT developer</a:t>
            </a:r>
          </a:p>
          <a:p>
            <a:r>
              <a:rPr lang="en-US" sz="4000" dirty="0">
                <a:solidFill>
                  <a:schemeClr val="accent1"/>
                </a:solidFill>
              </a:rPr>
              <a:t> </a:t>
            </a:r>
            <a:r>
              <a:rPr lang="en-US" sz="4000" dirty="0">
                <a:solidFill>
                  <a:schemeClr val="accent1"/>
                </a:solidFill>
                <a:sym typeface="Wingdings"/>
              </a:rPr>
              <a:t> </a:t>
            </a:r>
            <a:r>
              <a:rPr lang="en-US" sz="4000" dirty="0" smtClean="0">
                <a:solidFill>
                  <a:schemeClr val="accent1"/>
                </a:solidFill>
                <a:sym typeface="Wingdings"/>
              </a:rPr>
              <a:t>Interactive designer</a:t>
            </a:r>
            <a:endParaRPr lang="en-US" sz="4000" dirty="0" smtClean="0">
              <a:solidFill>
                <a:schemeClr val="accent1"/>
              </a:solidFill>
            </a:endParaRPr>
          </a:p>
          <a:p>
            <a:r>
              <a:rPr lang="en-US" sz="4000" dirty="0">
                <a:solidFill>
                  <a:schemeClr val="accent1"/>
                </a:solidFill>
              </a:rPr>
              <a:t> </a:t>
            </a:r>
            <a:r>
              <a:rPr lang="en-US" sz="4000" dirty="0">
                <a:solidFill>
                  <a:schemeClr val="accent1"/>
                </a:solidFill>
                <a:sym typeface="Wingdings"/>
              </a:rPr>
              <a:t> </a:t>
            </a:r>
            <a:r>
              <a:rPr lang="en-US" sz="4000" dirty="0" smtClean="0">
                <a:solidFill>
                  <a:schemeClr val="accent1"/>
                </a:solidFill>
              </a:rPr>
              <a:t>Business owner</a:t>
            </a:r>
          </a:p>
          <a:p>
            <a:r>
              <a:rPr lang="en-US" sz="4000" dirty="0" smtClean="0">
                <a:solidFill>
                  <a:schemeClr val="accent1"/>
                </a:solidFill>
                <a:sym typeface="Wingdings"/>
              </a:rPr>
              <a:t>  All of the above</a:t>
            </a:r>
            <a:endParaRPr lang="en-US" sz="4000" dirty="0" smtClean="0">
              <a:solidFill>
                <a:schemeClr val="accent1"/>
              </a:solidFill>
            </a:endParaRPr>
          </a:p>
        </p:txBody>
      </p:sp>
      <p:sp>
        <p:nvSpPr>
          <p:cNvPr id="3" name="Title 2"/>
          <p:cNvSpPr>
            <a:spLocks noGrp="1"/>
          </p:cNvSpPr>
          <p:nvPr>
            <p:ph type="title"/>
          </p:nvPr>
        </p:nvSpPr>
        <p:spPr>
          <a:xfrm>
            <a:off x="201722" y="959995"/>
            <a:ext cx="8741257" cy="899665"/>
          </a:xfrm>
        </p:spPr>
        <p:txBody>
          <a:bodyPr>
            <a:normAutofit fontScale="90000"/>
          </a:bodyPr>
          <a:lstStyle/>
          <a:p>
            <a:r>
              <a:rPr lang="en-US" dirty="0" smtClean="0"/>
              <a:t>      </a:t>
            </a:r>
            <a:r>
              <a:rPr lang="en-US" sz="3600" dirty="0" smtClean="0"/>
              <a:t>Who is responsible for Accessibility?</a:t>
            </a:r>
            <a:endParaRPr lang="en-US" sz="3600" dirty="0"/>
          </a:p>
        </p:txBody>
      </p:sp>
    </p:spTree>
    <p:extLst>
      <p:ext uri="{BB962C8B-B14F-4D97-AF65-F5344CB8AC3E}">
        <p14:creationId xmlns:p14="http://schemas.microsoft.com/office/powerpoint/2010/main" val="3863928879"/>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D470A6BA-6070-4AD1-A225-45B2351DF1FF}" type="slidenum">
              <a:rPr lang="en-US" smtClean="0"/>
              <a:pPr/>
              <a:t>6</a:t>
            </a:fld>
            <a:endParaRPr lang="en-US" dirty="0"/>
          </a:p>
        </p:txBody>
      </p:sp>
      <p:sp>
        <p:nvSpPr>
          <p:cNvPr id="2" name="Text Placeholder 1"/>
          <p:cNvSpPr>
            <a:spLocks noGrp="1"/>
          </p:cNvSpPr>
          <p:nvPr>
            <p:ph type="body" sz="quarter" idx="10"/>
          </p:nvPr>
        </p:nvSpPr>
        <p:spPr>
          <a:xfrm>
            <a:off x="440267" y="1180609"/>
            <a:ext cx="8314266" cy="4662824"/>
          </a:xfrm>
        </p:spPr>
        <p:txBody>
          <a:bodyPr>
            <a:normAutofit/>
          </a:bodyPr>
          <a:lstStyle/>
          <a:p>
            <a:r>
              <a:rPr lang="en-US" dirty="0" smtClean="0">
                <a:solidFill>
                  <a:srgbClr val="003DA1"/>
                </a:solidFill>
                <a:latin typeface="Calibri" panose="020F0502020204030204" pitchFamily="34" charset="0"/>
              </a:rPr>
              <a:t>Americans with Disabilities Act</a:t>
            </a:r>
            <a:endParaRPr lang="en-US" dirty="0">
              <a:solidFill>
                <a:srgbClr val="003DA1"/>
              </a:solidFill>
              <a:latin typeface="Calibri" panose="020F0502020204030204" pitchFamily="34" charset="0"/>
            </a:endParaRPr>
          </a:p>
          <a:p>
            <a:endParaRPr lang="en-US" dirty="0">
              <a:solidFill>
                <a:srgbClr val="003DA1"/>
              </a:solidFill>
              <a:latin typeface="Calibri" panose="020F0502020204030204" pitchFamily="34" charset="0"/>
            </a:endParaRPr>
          </a:p>
          <a:p>
            <a:r>
              <a:rPr lang="en-US" dirty="0" smtClean="0">
                <a:solidFill>
                  <a:srgbClr val="003DA1"/>
                </a:solidFill>
                <a:latin typeface="Calibri" panose="020F0502020204030204" pitchFamily="34" charset="0"/>
              </a:rPr>
              <a:t>Rehabilitation Act of 1973</a:t>
            </a:r>
          </a:p>
          <a:p>
            <a:endParaRPr lang="en-US" dirty="0">
              <a:solidFill>
                <a:srgbClr val="003DA1"/>
              </a:solidFill>
              <a:latin typeface="Calibri" panose="020F0502020204030204" pitchFamily="34" charset="0"/>
            </a:endParaRPr>
          </a:p>
          <a:p>
            <a:r>
              <a:rPr lang="en-US" dirty="0" smtClean="0">
                <a:solidFill>
                  <a:srgbClr val="003DA1"/>
                </a:solidFill>
                <a:latin typeface="Calibri" panose="020F0502020204030204" pitchFamily="34" charset="0"/>
              </a:rPr>
              <a:t>Affordable Care Act</a:t>
            </a:r>
          </a:p>
          <a:p>
            <a:endParaRPr lang="en-US" dirty="0">
              <a:solidFill>
                <a:srgbClr val="003DA1"/>
              </a:solidFill>
              <a:latin typeface="Calibri" panose="020F0502020204030204" pitchFamily="34" charset="0"/>
            </a:endParaRPr>
          </a:p>
          <a:p>
            <a:r>
              <a:rPr lang="en-US" dirty="0" smtClean="0">
                <a:solidFill>
                  <a:srgbClr val="003DA1"/>
                </a:solidFill>
                <a:latin typeface="Calibri" panose="020F0502020204030204" pitchFamily="34" charset="0"/>
              </a:rPr>
              <a:t>Medicaid Managed Care Rule</a:t>
            </a:r>
          </a:p>
          <a:p>
            <a:endParaRPr lang="en-US" dirty="0">
              <a:solidFill>
                <a:srgbClr val="003DA1"/>
              </a:solidFill>
              <a:latin typeface="Calibri" panose="020F0502020204030204" pitchFamily="34" charset="0"/>
            </a:endParaRPr>
          </a:p>
          <a:p>
            <a:endParaRPr lang="en-US" dirty="0" smtClean="0"/>
          </a:p>
          <a:p>
            <a:endParaRPr lang="en-US" dirty="0"/>
          </a:p>
        </p:txBody>
      </p:sp>
      <p:sp>
        <p:nvSpPr>
          <p:cNvPr id="3" name="Title 2"/>
          <p:cNvSpPr>
            <a:spLocks noGrp="1"/>
          </p:cNvSpPr>
          <p:nvPr>
            <p:ph type="title"/>
          </p:nvPr>
        </p:nvSpPr>
        <p:spPr>
          <a:xfrm>
            <a:off x="691115" y="259206"/>
            <a:ext cx="2519918" cy="899665"/>
          </a:xfrm>
        </p:spPr>
        <p:txBody>
          <a:bodyPr>
            <a:normAutofit/>
          </a:bodyPr>
          <a:lstStyle/>
          <a:p>
            <a:r>
              <a:rPr lang="en-US" sz="3000" dirty="0" smtClean="0">
                <a:latin typeface="+mn-lt"/>
              </a:rPr>
              <a:t>The Law</a:t>
            </a:r>
            <a:endParaRPr lang="en-US" sz="3000" dirty="0">
              <a:latin typeface="+mn-lt"/>
            </a:endParaRPr>
          </a:p>
        </p:txBody>
      </p:sp>
    </p:spTree>
    <p:extLst>
      <p:ext uri="{BB962C8B-B14F-4D97-AF65-F5344CB8AC3E}">
        <p14:creationId xmlns:p14="http://schemas.microsoft.com/office/powerpoint/2010/main" val="1080289500"/>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a:xfrm>
            <a:off x="7629053" y="6528259"/>
            <a:ext cx="1066800" cy="167847"/>
          </a:xfrm>
        </p:spPr>
        <p:txBody>
          <a:bodyPr/>
          <a:lstStyle/>
          <a:p>
            <a:fld id="{D470A6BA-6070-4AD1-A225-45B2351DF1FF}" type="slidenum">
              <a:rPr lang="en-US" smtClean="0"/>
              <a:pPr/>
              <a:t>7</a:t>
            </a:fld>
            <a:endParaRPr lang="en-US" dirty="0"/>
          </a:p>
        </p:txBody>
      </p:sp>
      <p:pic>
        <p:nvPicPr>
          <p:cNvPr id="2051" name="Picture 3" descr="3 children, different heights, tallest has no box, Middle height boy has one box, shortest child has 2 boxes.  " title="Equ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40870" y="2220401"/>
            <a:ext cx="2981325" cy="3314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0" name="Picture 2" descr="3 children, different heights, each standing on one box" title="Equality"/>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92120" y="2258501"/>
            <a:ext cx="2895600" cy="3238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804333" y="1380067"/>
            <a:ext cx="7494359" cy="646331"/>
          </a:xfrm>
          <a:prstGeom prst="rect">
            <a:avLst/>
          </a:prstGeom>
          <a:noFill/>
        </p:spPr>
        <p:txBody>
          <a:bodyPr wrap="none" rtlCol="0">
            <a:spAutoFit/>
          </a:bodyPr>
          <a:lstStyle/>
          <a:p>
            <a:pPr>
              <a:spcAft>
                <a:spcPts val="400"/>
              </a:spcAft>
              <a:buClr>
                <a:schemeClr val="accent3"/>
              </a:buClr>
            </a:pPr>
            <a:r>
              <a:rPr lang="en-US" sz="3600" dirty="0" smtClean="0">
                <a:solidFill>
                  <a:srgbClr val="002060"/>
                </a:solidFill>
              </a:rPr>
              <a:t>What do the laws have in common?</a:t>
            </a:r>
          </a:p>
        </p:txBody>
      </p:sp>
    </p:spTree>
    <p:extLst>
      <p:ext uri="{BB962C8B-B14F-4D97-AF65-F5344CB8AC3E}">
        <p14:creationId xmlns:p14="http://schemas.microsoft.com/office/powerpoint/2010/main" val="3943499503"/>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396C19CE-2270-4EA0-886B-36F0C1733EB9}" type="slidenum">
              <a:rPr lang="en-US" smtClean="0"/>
              <a:t>8</a:t>
            </a:fld>
            <a:endParaRPr lang="en-US" dirty="0"/>
          </a:p>
        </p:txBody>
      </p:sp>
      <p:sp>
        <p:nvSpPr>
          <p:cNvPr id="4" name="TextBox 3"/>
          <p:cNvSpPr txBox="1"/>
          <p:nvPr/>
        </p:nvSpPr>
        <p:spPr>
          <a:xfrm>
            <a:off x="627184" y="1289304"/>
            <a:ext cx="7593272" cy="3693319"/>
          </a:xfrm>
          <a:prstGeom prst="rect">
            <a:avLst/>
          </a:prstGeom>
          <a:noFill/>
        </p:spPr>
        <p:txBody>
          <a:bodyPr wrap="square" rtlCol="0">
            <a:spAutoFit/>
          </a:bodyPr>
          <a:lstStyle/>
          <a:p>
            <a:r>
              <a:rPr lang="en-US" dirty="0" smtClean="0">
                <a:solidFill>
                  <a:schemeClr val="bg2">
                    <a:lumMod val="10000"/>
                  </a:schemeClr>
                </a:solidFill>
              </a:rPr>
              <a:t>COVID brought an even greater need to ensure that individuals with disabilities had access to what was necessary during the pandemic. </a:t>
            </a:r>
          </a:p>
          <a:p>
            <a:endParaRPr lang="en-US" dirty="0">
              <a:solidFill>
                <a:schemeClr val="bg2">
                  <a:lumMod val="10000"/>
                </a:schemeClr>
              </a:solidFill>
            </a:endParaRPr>
          </a:p>
          <a:p>
            <a:pPr marL="285750" indent="-285750">
              <a:buFont typeface="Arial" panose="020B0604020202020204" pitchFamily="34" charset="0"/>
              <a:buChar char="•"/>
            </a:pPr>
            <a:r>
              <a:rPr lang="en-US" dirty="0" smtClean="0">
                <a:solidFill>
                  <a:schemeClr val="bg2">
                    <a:lumMod val="10000"/>
                  </a:schemeClr>
                </a:solidFill>
              </a:rPr>
              <a:t>HHS issued a memo March 28, 2020 telling providers that all emergency messaging needed to be available in multiple formats addressing individuals with disabilities and reinforced that services needed to provide effective </a:t>
            </a:r>
            <a:r>
              <a:rPr lang="en-US" dirty="0">
                <a:solidFill>
                  <a:schemeClr val="bg2">
                    <a:lumMod val="10000"/>
                  </a:schemeClr>
                </a:solidFill>
              </a:rPr>
              <a:t>communication with individuals who are deaf, hard of hearing, blind, have low vision, or have speech disabilities through the use of qualified interpreters, picture boards, and other </a:t>
            </a:r>
            <a:r>
              <a:rPr lang="en-US" dirty="0" smtClean="0">
                <a:solidFill>
                  <a:schemeClr val="bg2">
                    <a:lumMod val="10000"/>
                  </a:schemeClr>
                </a:solidFill>
              </a:rPr>
              <a:t>means.</a:t>
            </a:r>
          </a:p>
          <a:p>
            <a:pPr marL="285750" indent="-285750">
              <a:buFont typeface="Arial" panose="020B0604020202020204" pitchFamily="34" charset="0"/>
              <a:buChar char="•"/>
            </a:pPr>
            <a:endParaRPr lang="en-US" dirty="0">
              <a:solidFill>
                <a:schemeClr val="bg2">
                  <a:lumMod val="10000"/>
                </a:schemeClr>
              </a:solidFill>
            </a:endParaRPr>
          </a:p>
          <a:p>
            <a:pPr marL="171450" indent="-171450">
              <a:spcAft>
                <a:spcPts val="400"/>
              </a:spcAft>
              <a:buClr>
                <a:schemeClr val="accent3"/>
              </a:buClr>
              <a:buFont typeface="Arial" panose="020B0604020202020204" pitchFamily="34" charset="0"/>
              <a:buChar char="•"/>
            </a:pPr>
            <a:r>
              <a:rPr lang="en-US" dirty="0" smtClean="0">
                <a:solidFill>
                  <a:srgbClr val="4D4D4D"/>
                </a:solidFill>
              </a:rPr>
              <a:t>Martinez v. Cuomo decided May 12, 2020 ordering that all televised Corona Virus updates include an ASL interpreter.  </a:t>
            </a:r>
          </a:p>
        </p:txBody>
      </p:sp>
      <p:sp>
        <p:nvSpPr>
          <p:cNvPr id="3" name="Title 2"/>
          <p:cNvSpPr>
            <a:spLocks noGrp="1"/>
          </p:cNvSpPr>
          <p:nvPr>
            <p:ph type="title"/>
          </p:nvPr>
        </p:nvSpPr>
        <p:spPr/>
        <p:txBody>
          <a:bodyPr/>
          <a:lstStyle/>
          <a:p>
            <a:r>
              <a:rPr lang="en-US" dirty="0" smtClean="0"/>
              <a:t>And then there was COVID</a:t>
            </a:r>
            <a:endParaRPr lang="en-US" dirty="0"/>
          </a:p>
        </p:txBody>
      </p:sp>
    </p:spTree>
    <p:extLst>
      <p:ext uri="{BB962C8B-B14F-4D97-AF65-F5344CB8AC3E}">
        <p14:creationId xmlns:p14="http://schemas.microsoft.com/office/powerpoint/2010/main" val="4088396662"/>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D470A6BA-6070-4AD1-A225-45B2351DF1FF}" type="slidenum">
              <a:rPr lang="en-US" smtClean="0"/>
              <a:pPr/>
              <a:t>9</a:t>
            </a:fld>
            <a:endParaRPr lang="en-US" dirty="0"/>
          </a:p>
        </p:txBody>
      </p:sp>
      <p:pic>
        <p:nvPicPr>
          <p:cNvPr id="6" name="Picture 5" descr="picture of an office telephone" title="Telephon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19538" y="2419718"/>
            <a:ext cx="926755" cy="9144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Picture of Computer Screen, I-Pad and mobile phone" title="Website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6538" y="1369332"/>
            <a:ext cx="1288772" cy="914400"/>
          </a:xfrm>
          <a:prstGeom prst="rect">
            <a:avLst/>
          </a:prstGeom>
          <a:noFill/>
          <a:extLst>
            <a:ext uri="{909E8E84-426E-40DD-AFC4-6F175D3DCCD1}">
              <a14:hiddenFill xmlns:a14="http://schemas.microsoft.com/office/drawing/2010/main">
                <a:solidFill>
                  <a:srgbClr val="FFFFFF"/>
                </a:solidFill>
              </a14:hiddenFill>
            </a:ext>
          </a:extLst>
        </p:spPr>
      </p:pic>
      <p:sp>
        <p:nvSpPr>
          <p:cNvPr id="2" name="Text Placeholder 1" descr="&#10;&#10;"/>
          <p:cNvSpPr>
            <a:spLocks noGrp="1"/>
          </p:cNvSpPr>
          <p:nvPr>
            <p:ph type="body" sz="quarter" idx="10"/>
          </p:nvPr>
        </p:nvSpPr>
        <p:spPr>
          <a:xfrm>
            <a:off x="201722" y="1187643"/>
            <a:ext cx="8741257" cy="4052571"/>
          </a:xfrm>
        </p:spPr>
        <p:txBody>
          <a:bodyPr>
            <a:normAutofit lnSpcReduction="10000"/>
          </a:bodyPr>
          <a:lstStyle/>
          <a:p>
            <a:pPr marL="457200" indent="-457200" algn="just">
              <a:buFont typeface="Arial" panose="020B0604020202020204" pitchFamily="34" charset="0"/>
              <a:buChar char="•"/>
            </a:pPr>
            <a:endParaRPr lang="en-US" dirty="0" smtClean="0"/>
          </a:p>
          <a:p>
            <a:pPr algn="ctr"/>
            <a:r>
              <a:rPr lang="en-US" dirty="0"/>
              <a:t>Websites and Mobile </a:t>
            </a:r>
            <a:r>
              <a:rPr lang="en-US" dirty="0" smtClean="0"/>
              <a:t>Application </a:t>
            </a:r>
          </a:p>
          <a:p>
            <a:pPr algn="ctr"/>
            <a:endParaRPr lang="en-US" dirty="0"/>
          </a:p>
          <a:p>
            <a:pPr algn="ctr"/>
            <a:r>
              <a:rPr lang="en-US" dirty="0" smtClean="0"/>
              <a:t>Phone</a:t>
            </a:r>
          </a:p>
          <a:p>
            <a:pPr algn="ctr"/>
            <a:endParaRPr lang="en-US" dirty="0" smtClean="0"/>
          </a:p>
          <a:p>
            <a:pPr algn="ctr"/>
            <a:r>
              <a:rPr lang="en-US" dirty="0" smtClean="0"/>
              <a:t>Verbal Communication</a:t>
            </a:r>
          </a:p>
          <a:p>
            <a:pPr algn="ctr"/>
            <a:endParaRPr lang="en-US" dirty="0" smtClean="0"/>
          </a:p>
          <a:p>
            <a:pPr algn="ctr"/>
            <a:r>
              <a:rPr lang="en-US" dirty="0" smtClean="0"/>
              <a:t>Written Communication</a:t>
            </a:r>
          </a:p>
        </p:txBody>
      </p:sp>
      <p:sp>
        <p:nvSpPr>
          <p:cNvPr id="3" name="Title 2"/>
          <p:cNvSpPr>
            <a:spLocks noGrp="1"/>
          </p:cNvSpPr>
          <p:nvPr>
            <p:ph type="title"/>
          </p:nvPr>
        </p:nvSpPr>
        <p:spPr/>
        <p:txBody>
          <a:bodyPr/>
          <a:lstStyle/>
          <a:p>
            <a:r>
              <a:rPr lang="en-US" dirty="0" smtClean="0"/>
              <a:t>         </a:t>
            </a:r>
            <a:r>
              <a:rPr lang="en-US" sz="4000" dirty="0" smtClean="0"/>
              <a:t>How laws relate to…</a:t>
            </a:r>
            <a:endParaRPr lang="en-US" sz="4000" dirty="0"/>
          </a:p>
        </p:txBody>
      </p:sp>
    </p:spTree>
    <p:extLst>
      <p:ext uri="{BB962C8B-B14F-4D97-AF65-F5344CB8AC3E}">
        <p14:creationId xmlns:p14="http://schemas.microsoft.com/office/powerpoint/2010/main" val="367932069"/>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UnitedHealthcare">
  <a:themeElements>
    <a:clrScheme name="UnitedHealthcare_AllColors_3.0">
      <a:dk1>
        <a:srgbClr val="8C9599"/>
      </a:dk1>
      <a:lt1>
        <a:srgbClr val="FFFFFF"/>
      </a:lt1>
      <a:dk2>
        <a:srgbClr val="122377"/>
      </a:dk2>
      <a:lt2>
        <a:srgbClr val="C0E9FF"/>
      </a:lt2>
      <a:accent1>
        <a:srgbClr val="003DA1"/>
      </a:accent1>
      <a:accent2>
        <a:srgbClr val="FF5F0E"/>
      </a:accent2>
      <a:accent3>
        <a:srgbClr val="00A8F7"/>
      </a:accent3>
      <a:accent4>
        <a:srgbClr val="9521AD"/>
      </a:accent4>
      <a:accent5>
        <a:srgbClr val="21B01E"/>
      </a:accent5>
      <a:accent6>
        <a:srgbClr val="E91B18"/>
      </a:accent6>
      <a:hlink>
        <a:srgbClr val="003DA1"/>
      </a:hlink>
      <a:folHlink>
        <a:srgbClr val="00A8F7"/>
      </a:folHlink>
    </a:clrScheme>
    <a:fontScheme name="UnitedHealthcar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rgbClr val="00A8F7"/>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marL="171450" indent="-171450">
          <a:spcAft>
            <a:spcPts val="400"/>
          </a:spcAft>
          <a:buClr>
            <a:schemeClr val="accent3"/>
          </a:buClr>
          <a:buFont typeface="Arial" panose="020B0604020202020204" pitchFamily="34" charset="0"/>
          <a:buChar char="•"/>
          <a:defRPr dirty="0" smtClean="0">
            <a:solidFill>
              <a:srgbClr val="4D4D4D"/>
            </a:solidFill>
          </a:defRPr>
        </a:defPPr>
      </a:lstStyle>
    </a:txDef>
  </a:objectDefaults>
  <a:extraClrSchemeLst/>
</a:theme>
</file>

<file path=ppt/theme/theme2.xml><?xml version="1.0" encoding="utf-8"?>
<a:theme xmlns:a="http://schemas.openxmlformats.org/drawingml/2006/main" name="Office Theme">
  <a:themeElements>
    <a:clrScheme name="UnitedHealthcare_AllColors_3.0">
      <a:dk1>
        <a:srgbClr val="8C9599"/>
      </a:dk1>
      <a:lt1>
        <a:srgbClr val="FFFFFF"/>
      </a:lt1>
      <a:dk2>
        <a:srgbClr val="122377"/>
      </a:dk2>
      <a:lt2>
        <a:srgbClr val="C0E9FF"/>
      </a:lt2>
      <a:accent1>
        <a:srgbClr val="003DA1"/>
      </a:accent1>
      <a:accent2>
        <a:srgbClr val="FF5F0E"/>
      </a:accent2>
      <a:accent3>
        <a:srgbClr val="00A8F7"/>
      </a:accent3>
      <a:accent4>
        <a:srgbClr val="9521AD"/>
      </a:accent4>
      <a:accent5>
        <a:srgbClr val="21B01E"/>
      </a:accent5>
      <a:accent6>
        <a:srgbClr val="E91B18"/>
      </a:accent6>
      <a:hlink>
        <a:srgbClr val="003DA1"/>
      </a:hlink>
      <a:folHlink>
        <a:srgbClr val="00A8F7"/>
      </a:folHlink>
    </a:clrScheme>
    <a:fontScheme name="UnitedHealthcar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UnitedHealthcare_AllColors_3.0">
      <a:dk1>
        <a:srgbClr val="8C9599"/>
      </a:dk1>
      <a:lt1>
        <a:srgbClr val="FFFFFF"/>
      </a:lt1>
      <a:dk2>
        <a:srgbClr val="122377"/>
      </a:dk2>
      <a:lt2>
        <a:srgbClr val="C0E9FF"/>
      </a:lt2>
      <a:accent1>
        <a:srgbClr val="003DA1"/>
      </a:accent1>
      <a:accent2>
        <a:srgbClr val="FF5F0E"/>
      </a:accent2>
      <a:accent3>
        <a:srgbClr val="00A8F7"/>
      </a:accent3>
      <a:accent4>
        <a:srgbClr val="9521AD"/>
      </a:accent4>
      <a:accent5>
        <a:srgbClr val="21B01E"/>
      </a:accent5>
      <a:accent6>
        <a:srgbClr val="E91B18"/>
      </a:accent6>
      <a:hlink>
        <a:srgbClr val="003DA1"/>
      </a:hlink>
      <a:folHlink>
        <a:srgbClr val="00A8F7"/>
      </a:folHlink>
    </a:clrScheme>
    <a:fontScheme name="UnitedHealthcar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F9E30C7E3807845836FE04EDEB44627" ma:contentTypeVersion="1" ma:contentTypeDescription="Create a new document." ma:contentTypeScope="" ma:versionID="4e4146f9fc0b46525ce821da40fe5664">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44D8DBC-3A19-4642-9FFB-CCEE7EA79981}">
  <ds:schemaRefs>
    <ds:schemaRef ds:uri="http://schemas.microsoft.com/sharepoint/v3"/>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AF8058DE-BC7F-46F9-9415-7DF022188F7D}">
  <ds:schemaRefs>
    <ds:schemaRef ds:uri="http://schemas.microsoft.com/sharepoint/v3/contenttype/forms"/>
  </ds:schemaRefs>
</ds:datastoreItem>
</file>

<file path=customXml/itemProps3.xml><?xml version="1.0" encoding="utf-8"?>
<ds:datastoreItem xmlns:ds="http://schemas.openxmlformats.org/officeDocument/2006/customXml" ds:itemID="{409B4DEB-3EEC-4E6A-A631-F64388BF8B1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AFLAC 2021 PPT Template 4-3</Template>
  <TotalTime>78232</TotalTime>
  <Words>1226</Words>
  <Application>Microsoft Office PowerPoint</Application>
  <PresentationFormat>On-screen Show (4:3)</PresentationFormat>
  <Paragraphs>221</Paragraphs>
  <Slides>28</Slides>
  <Notes>15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28</vt:i4>
      </vt:variant>
    </vt:vector>
  </HeadingPairs>
  <TitlesOfParts>
    <vt:vector size="36" baseType="lpstr">
      <vt:lpstr>Arial</vt:lpstr>
      <vt:lpstr>Calibri</vt:lpstr>
      <vt:lpstr>Century Schoolbook</vt:lpstr>
      <vt:lpstr>Frutiger LT Std 55 Roman</vt:lpstr>
      <vt:lpstr>Helvetica</vt:lpstr>
      <vt:lpstr>Segoe UI</vt:lpstr>
      <vt:lpstr>Wingdings</vt:lpstr>
      <vt:lpstr>UnitedHealthcare</vt:lpstr>
      <vt:lpstr>Accessibility Laws and How They Apply to Health Plans 2021 Jacobus tenBroek Disability Law Symposium</vt:lpstr>
      <vt:lpstr>Removing Barriers </vt:lpstr>
      <vt:lpstr>PowerPoint Presentation</vt:lpstr>
      <vt:lpstr>What Needs to be Accessible?</vt:lpstr>
      <vt:lpstr>      Who is responsible for Accessibility?</vt:lpstr>
      <vt:lpstr>The Law</vt:lpstr>
      <vt:lpstr>PowerPoint Presentation</vt:lpstr>
      <vt:lpstr>And then there was COVID</vt:lpstr>
      <vt:lpstr>         How laws relate to…</vt:lpstr>
      <vt:lpstr>   Websites and Mobile Applications</vt:lpstr>
      <vt:lpstr>PowerPoint Presentation</vt:lpstr>
      <vt:lpstr>PowerPoint Presentation</vt:lpstr>
      <vt:lpstr>      ADA – Title III, Regulations</vt:lpstr>
      <vt:lpstr>Affordable Care Act Section 1557</vt:lpstr>
      <vt:lpstr>Rehabilitation Act</vt:lpstr>
      <vt:lpstr>How does the Rehabilitation Act Apply to Health Plans?</vt:lpstr>
      <vt:lpstr>Wellness Programs</vt:lpstr>
      <vt:lpstr>           Phone   </vt:lpstr>
      <vt:lpstr>Section 1557 of the Affordable Care Act</vt:lpstr>
      <vt:lpstr>        ADA – Title III, Regulations</vt:lpstr>
      <vt:lpstr>Telecommunications Relay Service</vt:lpstr>
      <vt:lpstr>    Communication Assistant and HIPAA</vt:lpstr>
      <vt:lpstr>         Moving beyond TTY</vt:lpstr>
      <vt:lpstr>      Verbal Communication</vt:lpstr>
      <vt:lpstr>  Video interpretation may be used </vt:lpstr>
      <vt:lpstr>      Written Communication</vt:lpstr>
      <vt:lpstr>Possibilities with the Biden Administration</vt:lpstr>
      <vt:lpstr>PowerPoint Presentation</vt:lpstr>
    </vt:vector>
  </TitlesOfParts>
  <Company>UnitedHealth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Charts, Moira K</dc:creator>
  <cp:lastModifiedBy>Dubnow, Stacie</cp:lastModifiedBy>
  <cp:revision>219</cp:revision>
  <dcterms:created xsi:type="dcterms:W3CDTF">2017-04-30T13:48:41Z</dcterms:created>
  <dcterms:modified xsi:type="dcterms:W3CDTF">2021-02-25T13:43:48Z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0x0101005F9E30C7E3807845836FE04EDEB44627</vt:lpwstr>
  </property>
</Properties>
</file>